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7"/>
  </p:notesMasterIdLst>
  <p:sldIdLst>
    <p:sldId id="278" r:id="rId5"/>
    <p:sldId id="292" r:id="rId6"/>
    <p:sldId id="282" r:id="rId7"/>
    <p:sldId id="280" r:id="rId8"/>
    <p:sldId id="279" r:id="rId9"/>
    <p:sldId id="281" r:id="rId10"/>
    <p:sldId id="289" r:id="rId11"/>
    <p:sldId id="290" r:id="rId12"/>
    <p:sldId id="256" r:id="rId13"/>
    <p:sldId id="291" r:id="rId14"/>
    <p:sldId id="257" r:id="rId15"/>
    <p:sldId id="258" r:id="rId16"/>
    <p:sldId id="259" r:id="rId17"/>
    <p:sldId id="260" r:id="rId18"/>
    <p:sldId id="261" r:id="rId19"/>
    <p:sldId id="262" r:id="rId20"/>
    <p:sldId id="288" r:id="rId21"/>
    <p:sldId id="287" r:id="rId22"/>
    <p:sldId id="286" r:id="rId23"/>
    <p:sldId id="283" r:id="rId24"/>
    <p:sldId id="285" r:id="rId25"/>
    <p:sldId id="28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94" autoAdjust="0"/>
    <p:restoredTop sz="96197" autoAdjust="0"/>
  </p:normalViewPr>
  <p:slideViewPr>
    <p:cSldViewPr snapToGrid="0">
      <p:cViewPr varScale="1">
        <p:scale>
          <a:sx n="49" d="100"/>
          <a:sy n="49" d="100"/>
        </p:scale>
        <p:origin x="192" y="17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48AE5C-EA6F-474C-B6A4-C284F5F189E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176C50A2-964F-402E-9447-6E9F66FF2D1E}">
      <dgm:prSet/>
      <dgm:spPr/>
      <dgm:t>
        <a:bodyPr/>
        <a:lstStyle/>
        <a:p>
          <a:r>
            <a:rPr lang="en-CA"/>
            <a:t>In Indigenous communities, Elders are often the teachers. </a:t>
          </a:r>
          <a:endParaRPr lang="en-US"/>
        </a:p>
      </dgm:t>
    </dgm:pt>
    <dgm:pt modelId="{9B420BCB-E20F-4821-B4D2-28980E1940A8}" type="parTrans" cxnId="{034726A5-FA15-4C45-A030-0A560090B193}">
      <dgm:prSet/>
      <dgm:spPr/>
      <dgm:t>
        <a:bodyPr/>
        <a:lstStyle/>
        <a:p>
          <a:endParaRPr lang="en-US"/>
        </a:p>
      </dgm:t>
    </dgm:pt>
    <dgm:pt modelId="{BF1640AA-2A55-41C0-B561-5BAD11B1E1A0}" type="sibTrans" cxnId="{034726A5-FA15-4C45-A030-0A560090B193}">
      <dgm:prSet/>
      <dgm:spPr/>
      <dgm:t>
        <a:bodyPr/>
        <a:lstStyle/>
        <a:p>
          <a:endParaRPr lang="en-US"/>
        </a:p>
      </dgm:t>
    </dgm:pt>
    <dgm:pt modelId="{41B8EA32-715C-4F55-A812-2D8A4D31978E}">
      <dgm:prSet/>
      <dgm:spPr/>
      <dgm:t>
        <a:bodyPr/>
        <a:lstStyle/>
        <a:p>
          <a:r>
            <a:rPr lang="en-CA" dirty="0"/>
            <a:t>Discussion: Is there a family member that you have who taught you a skill? What skills have they taught you?</a:t>
          </a:r>
          <a:endParaRPr lang="en-US" dirty="0"/>
        </a:p>
      </dgm:t>
    </dgm:pt>
    <dgm:pt modelId="{7FFF95D4-F89B-48B8-A6FA-F70FC962EEF2}" type="parTrans" cxnId="{730E3F4B-B622-423F-9797-18E268AD59C9}">
      <dgm:prSet/>
      <dgm:spPr/>
      <dgm:t>
        <a:bodyPr/>
        <a:lstStyle/>
        <a:p>
          <a:endParaRPr lang="en-US"/>
        </a:p>
      </dgm:t>
    </dgm:pt>
    <dgm:pt modelId="{3DDC6B6C-A8A2-4C54-B0D8-A05E22833184}" type="sibTrans" cxnId="{730E3F4B-B622-423F-9797-18E268AD59C9}">
      <dgm:prSet/>
      <dgm:spPr/>
      <dgm:t>
        <a:bodyPr/>
        <a:lstStyle/>
        <a:p>
          <a:endParaRPr lang="en-US"/>
        </a:p>
      </dgm:t>
    </dgm:pt>
    <dgm:pt modelId="{31C787D5-8361-124F-A3C3-14ACB3C2FC81}" type="pres">
      <dgm:prSet presAssocID="{E148AE5C-EA6F-474C-B6A4-C284F5F189E5}" presName="vert0" presStyleCnt="0">
        <dgm:presLayoutVars>
          <dgm:dir/>
          <dgm:animOne val="branch"/>
          <dgm:animLvl val="lvl"/>
        </dgm:presLayoutVars>
      </dgm:prSet>
      <dgm:spPr/>
    </dgm:pt>
    <dgm:pt modelId="{FF6F4B3A-724B-5046-85C2-A88686730379}" type="pres">
      <dgm:prSet presAssocID="{176C50A2-964F-402E-9447-6E9F66FF2D1E}" presName="thickLine" presStyleLbl="alignNode1" presStyleIdx="0" presStyleCnt="2"/>
      <dgm:spPr/>
    </dgm:pt>
    <dgm:pt modelId="{4E8BA762-283F-D24A-BB51-AACE60399775}" type="pres">
      <dgm:prSet presAssocID="{176C50A2-964F-402E-9447-6E9F66FF2D1E}" presName="horz1" presStyleCnt="0"/>
      <dgm:spPr/>
    </dgm:pt>
    <dgm:pt modelId="{910CE804-4186-2C42-B52E-97E0C0EEC622}" type="pres">
      <dgm:prSet presAssocID="{176C50A2-964F-402E-9447-6E9F66FF2D1E}" presName="tx1" presStyleLbl="revTx" presStyleIdx="0" presStyleCnt="2"/>
      <dgm:spPr/>
    </dgm:pt>
    <dgm:pt modelId="{88E1D205-523F-1346-A440-81C65A79EE4F}" type="pres">
      <dgm:prSet presAssocID="{176C50A2-964F-402E-9447-6E9F66FF2D1E}" presName="vert1" presStyleCnt="0"/>
      <dgm:spPr/>
    </dgm:pt>
    <dgm:pt modelId="{FBA720CA-3375-124F-AFA5-6BEA8B1F15AF}" type="pres">
      <dgm:prSet presAssocID="{41B8EA32-715C-4F55-A812-2D8A4D31978E}" presName="thickLine" presStyleLbl="alignNode1" presStyleIdx="1" presStyleCnt="2"/>
      <dgm:spPr/>
    </dgm:pt>
    <dgm:pt modelId="{FACEE9FD-6B86-684F-A6E4-9AAFF573AAE5}" type="pres">
      <dgm:prSet presAssocID="{41B8EA32-715C-4F55-A812-2D8A4D31978E}" presName="horz1" presStyleCnt="0"/>
      <dgm:spPr/>
    </dgm:pt>
    <dgm:pt modelId="{42BA7517-FD32-F443-B074-E7017EB16C7B}" type="pres">
      <dgm:prSet presAssocID="{41B8EA32-715C-4F55-A812-2D8A4D31978E}" presName="tx1" presStyleLbl="revTx" presStyleIdx="1" presStyleCnt="2"/>
      <dgm:spPr/>
    </dgm:pt>
    <dgm:pt modelId="{D17E686F-8F7C-7F42-A81C-84ECC7284DAC}" type="pres">
      <dgm:prSet presAssocID="{41B8EA32-715C-4F55-A812-2D8A4D31978E}" presName="vert1" presStyleCnt="0"/>
      <dgm:spPr/>
    </dgm:pt>
  </dgm:ptLst>
  <dgm:cxnLst>
    <dgm:cxn modelId="{C2A6530C-608C-FA47-8E84-94D7C86909C7}" type="presOf" srcId="{176C50A2-964F-402E-9447-6E9F66FF2D1E}" destId="{910CE804-4186-2C42-B52E-97E0C0EEC622}" srcOrd="0" destOrd="0" presId="urn:microsoft.com/office/officeart/2008/layout/LinedList"/>
    <dgm:cxn modelId="{730E3F4B-B622-423F-9797-18E268AD59C9}" srcId="{E148AE5C-EA6F-474C-B6A4-C284F5F189E5}" destId="{41B8EA32-715C-4F55-A812-2D8A4D31978E}" srcOrd="1" destOrd="0" parTransId="{7FFF95D4-F89B-48B8-A6FA-F70FC962EEF2}" sibTransId="{3DDC6B6C-A8A2-4C54-B0D8-A05E22833184}"/>
    <dgm:cxn modelId="{B8312A4E-15E2-7943-B420-F26C06A40913}" type="presOf" srcId="{E148AE5C-EA6F-474C-B6A4-C284F5F189E5}" destId="{31C787D5-8361-124F-A3C3-14ACB3C2FC81}" srcOrd="0" destOrd="0" presId="urn:microsoft.com/office/officeart/2008/layout/LinedList"/>
    <dgm:cxn modelId="{034726A5-FA15-4C45-A030-0A560090B193}" srcId="{E148AE5C-EA6F-474C-B6A4-C284F5F189E5}" destId="{176C50A2-964F-402E-9447-6E9F66FF2D1E}" srcOrd="0" destOrd="0" parTransId="{9B420BCB-E20F-4821-B4D2-28980E1940A8}" sibTransId="{BF1640AA-2A55-41C0-B561-5BAD11B1E1A0}"/>
    <dgm:cxn modelId="{D24096D6-025B-144E-976C-FEE491801A0F}" type="presOf" srcId="{41B8EA32-715C-4F55-A812-2D8A4D31978E}" destId="{42BA7517-FD32-F443-B074-E7017EB16C7B}" srcOrd="0" destOrd="0" presId="urn:microsoft.com/office/officeart/2008/layout/LinedList"/>
    <dgm:cxn modelId="{B35E1A3A-2C48-3445-8E9E-4EF919E4AF33}" type="presParOf" srcId="{31C787D5-8361-124F-A3C3-14ACB3C2FC81}" destId="{FF6F4B3A-724B-5046-85C2-A88686730379}" srcOrd="0" destOrd="0" presId="urn:microsoft.com/office/officeart/2008/layout/LinedList"/>
    <dgm:cxn modelId="{EBF9C841-C254-8C40-81FC-2AAEF40E8696}" type="presParOf" srcId="{31C787D5-8361-124F-A3C3-14ACB3C2FC81}" destId="{4E8BA762-283F-D24A-BB51-AACE60399775}" srcOrd="1" destOrd="0" presId="urn:microsoft.com/office/officeart/2008/layout/LinedList"/>
    <dgm:cxn modelId="{F0D25DCE-4DC9-8845-94D7-442CFD9370F5}" type="presParOf" srcId="{4E8BA762-283F-D24A-BB51-AACE60399775}" destId="{910CE804-4186-2C42-B52E-97E0C0EEC622}" srcOrd="0" destOrd="0" presId="urn:microsoft.com/office/officeart/2008/layout/LinedList"/>
    <dgm:cxn modelId="{58A352A7-3EF8-7640-8CF1-D3933A355F66}" type="presParOf" srcId="{4E8BA762-283F-D24A-BB51-AACE60399775}" destId="{88E1D205-523F-1346-A440-81C65A79EE4F}" srcOrd="1" destOrd="0" presId="urn:microsoft.com/office/officeart/2008/layout/LinedList"/>
    <dgm:cxn modelId="{E570FD1A-4F13-1440-AC77-14C57BDCED68}" type="presParOf" srcId="{31C787D5-8361-124F-A3C3-14ACB3C2FC81}" destId="{FBA720CA-3375-124F-AFA5-6BEA8B1F15AF}" srcOrd="2" destOrd="0" presId="urn:microsoft.com/office/officeart/2008/layout/LinedList"/>
    <dgm:cxn modelId="{58AAA966-E0C2-D24C-80D4-5205FCF14354}" type="presParOf" srcId="{31C787D5-8361-124F-A3C3-14ACB3C2FC81}" destId="{FACEE9FD-6B86-684F-A6E4-9AAFF573AAE5}" srcOrd="3" destOrd="0" presId="urn:microsoft.com/office/officeart/2008/layout/LinedList"/>
    <dgm:cxn modelId="{0DC24B37-989A-9440-BBF7-7B1CA463CC3F}" type="presParOf" srcId="{FACEE9FD-6B86-684F-A6E4-9AAFF573AAE5}" destId="{42BA7517-FD32-F443-B074-E7017EB16C7B}" srcOrd="0" destOrd="0" presId="urn:microsoft.com/office/officeart/2008/layout/LinedList"/>
    <dgm:cxn modelId="{F1BC2677-D02C-E24F-9D93-672EE2A9246C}" type="presParOf" srcId="{FACEE9FD-6B86-684F-A6E4-9AAFF573AAE5}" destId="{D17E686F-8F7C-7F42-A81C-84ECC7284DA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3912B3-F885-402B-B541-26A2E6E087C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E3D30F0-E3DC-4298-A837-80093B5C3976}">
      <dgm:prSet/>
      <dgm:spPr/>
      <dgm:t>
        <a:bodyPr/>
        <a:lstStyle/>
        <a:p>
          <a:r>
            <a:rPr lang="en-CA" b="1" dirty="0"/>
            <a:t>Discussion with a partner beside you: </a:t>
          </a:r>
          <a:endParaRPr lang="en-US" dirty="0"/>
        </a:p>
      </dgm:t>
    </dgm:pt>
    <dgm:pt modelId="{989FE28A-3443-42EE-B2FF-2E804A8D1D0D}" type="parTrans" cxnId="{20D4F339-D521-463E-847F-F64F1D7AF900}">
      <dgm:prSet/>
      <dgm:spPr/>
      <dgm:t>
        <a:bodyPr/>
        <a:lstStyle/>
        <a:p>
          <a:endParaRPr lang="en-US"/>
        </a:p>
      </dgm:t>
    </dgm:pt>
    <dgm:pt modelId="{7A50091A-5173-47A1-B2F4-3AC397A04AA0}" type="sibTrans" cxnId="{20D4F339-D521-463E-847F-F64F1D7AF900}">
      <dgm:prSet/>
      <dgm:spPr/>
      <dgm:t>
        <a:bodyPr/>
        <a:lstStyle/>
        <a:p>
          <a:endParaRPr lang="en-US"/>
        </a:p>
      </dgm:t>
    </dgm:pt>
    <dgm:pt modelId="{57269E2E-BA4F-4F88-B06E-6486312F9C96}">
      <dgm:prSet/>
      <dgm:spPr/>
      <dgm:t>
        <a:bodyPr/>
        <a:lstStyle/>
        <a:p>
          <a:r>
            <a:rPr lang="en-CA"/>
            <a:t>How do leaders make good/fair decisions?</a:t>
          </a:r>
          <a:endParaRPr lang="en-US"/>
        </a:p>
      </dgm:t>
    </dgm:pt>
    <dgm:pt modelId="{7C3131FC-6384-41FC-81C2-04D0F7AF372C}" type="parTrans" cxnId="{738CF2BA-ECA7-46C4-B3C6-1977F837CB6B}">
      <dgm:prSet/>
      <dgm:spPr/>
      <dgm:t>
        <a:bodyPr/>
        <a:lstStyle/>
        <a:p>
          <a:endParaRPr lang="en-US"/>
        </a:p>
      </dgm:t>
    </dgm:pt>
    <dgm:pt modelId="{7E258A66-74B3-4699-A00C-362D4CCD1DE0}" type="sibTrans" cxnId="{738CF2BA-ECA7-46C4-B3C6-1977F837CB6B}">
      <dgm:prSet/>
      <dgm:spPr/>
      <dgm:t>
        <a:bodyPr/>
        <a:lstStyle/>
        <a:p>
          <a:endParaRPr lang="en-US"/>
        </a:p>
      </dgm:t>
    </dgm:pt>
    <dgm:pt modelId="{6CC2873E-DBC5-4E51-B66B-5C7F0CA1FB37}">
      <dgm:prSet/>
      <dgm:spPr/>
      <dgm:t>
        <a:bodyPr/>
        <a:lstStyle/>
        <a:p>
          <a:r>
            <a:rPr lang="en-CA"/>
            <a:t>Could you be a good leader?</a:t>
          </a:r>
          <a:endParaRPr lang="en-US"/>
        </a:p>
      </dgm:t>
    </dgm:pt>
    <dgm:pt modelId="{91AD819C-1029-4319-BE0C-60D30F99B482}" type="parTrans" cxnId="{E1CEF52F-DE86-45CE-AD25-592E8354F715}">
      <dgm:prSet/>
      <dgm:spPr/>
      <dgm:t>
        <a:bodyPr/>
        <a:lstStyle/>
        <a:p>
          <a:endParaRPr lang="en-US"/>
        </a:p>
      </dgm:t>
    </dgm:pt>
    <dgm:pt modelId="{0689CE41-F2D2-473E-AF59-9C786F7FE33D}" type="sibTrans" cxnId="{E1CEF52F-DE86-45CE-AD25-592E8354F715}">
      <dgm:prSet/>
      <dgm:spPr/>
      <dgm:t>
        <a:bodyPr/>
        <a:lstStyle/>
        <a:p>
          <a:endParaRPr lang="en-US"/>
        </a:p>
      </dgm:t>
    </dgm:pt>
    <dgm:pt modelId="{E2AF4EB8-50EC-42DA-96BE-B9346EC5714C}">
      <dgm:prSet/>
      <dgm:spPr/>
      <dgm:t>
        <a:bodyPr/>
        <a:lstStyle/>
        <a:p>
          <a:r>
            <a:rPr lang="en-CA"/>
            <a:t>What could you do to help your community?</a:t>
          </a:r>
          <a:endParaRPr lang="en-US"/>
        </a:p>
      </dgm:t>
    </dgm:pt>
    <dgm:pt modelId="{CBBDA725-6719-4E5E-89A3-0D755414EDCB}" type="parTrans" cxnId="{F1254087-9C51-4054-BE52-C8480F11F379}">
      <dgm:prSet/>
      <dgm:spPr/>
      <dgm:t>
        <a:bodyPr/>
        <a:lstStyle/>
        <a:p>
          <a:endParaRPr lang="en-US"/>
        </a:p>
      </dgm:t>
    </dgm:pt>
    <dgm:pt modelId="{7ED221A7-3445-4B7A-8D20-3CC2C49F7CE2}" type="sibTrans" cxnId="{F1254087-9C51-4054-BE52-C8480F11F379}">
      <dgm:prSet/>
      <dgm:spPr/>
      <dgm:t>
        <a:bodyPr/>
        <a:lstStyle/>
        <a:p>
          <a:endParaRPr lang="en-US"/>
        </a:p>
      </dgm:t>
    </dgm:pt>
    <dgm:pt modelId="{8939E12B-9DBA-9D45-A3B3-F44CDCB5B6EE}" type="pres">
      <dgm:prSet presAssocID="{623912B3-F885-402B-B541-26A2E6E087C7}" presName="linear" presStyleCnt="0">
        <dgm:presLayoutVars>
          <dgm:animLvl val="lvl"/>
          <dgm:resizeHandles val="exact"/>
        </dgm:presLayoutVars>
      </dgm:prSet>
      <dgm:spPr/>
    </dgm:pt>
    <dgm:pt modelId="{605F9EA2-EE90-964D-89FA-DC38AC36E1C8}" type="pres">
      <dgm:prSet presAssocID="{5E3D30F0-E3DC-4298-A837-80093B5C3976}" presName="parentText" presStyleLbl="node1" presStyleIdx="0" presStyleCnt="4">
        <dgm:presLayoutVars>
          <dgm:chMax val="0"/>
          <dgm:bulletEnabled val="1"/>
        </dgm:presLayoutVars>
      </dgm:prSet>
      <dgm:spPr/>
    </dgm:pt>
    <dgm:pt modelId="{8D4BC392-226C-8D43-AF08-57A8F807F312}" type="pres">
      <dgm:prSet presAssocID="{7A50091A-5173-47A1-B2F4-3AC397A04AA0}" presName="spacer" presStyleCnt="0"/>
      <dgm:spPr/>
    </dgm:pt>
    <dgm:pt modelId="{5A6BBCA4-70C7-4E43-9585-9F6070B88102}" type="pres">
      <dgm:prSet presAssocID="{57269E2E-BA4F-4F88-B06E-6486312F9C96}" presName="parentText" presStyleLbl="node1" presStyleIdx="1" presStyleCnt="4">
        <dgm:presLayoutVars>
          <dgm:chMax val="0"/>
          <dgm:bulletEnabled val="1"/>
        </dgm:presLayoutVars>
      </dgm:prSet>
      <dgm:spPr/>
    </dgm:pt>
    <dgm:pt modelId="{91BB20E2-2E49-A642-8721-055827150F5F}" type="pres">
      <dgm:prSet presAssocID="{7E258A66-74B3-4699-A00C-362D4CCD1DE0}" presName="spacer" presStyleCnt="0"/>
      <dgm:spPr/>
    </dgm:pt>
    <dgm:pt modelId="{40076B7B-B65A-FB43-9F9C-F3BD2BF44E7B}" type="pres">
      <dgm:prSet presAssocID="{6CC2873E-DBC5-4E51-B66B-5C7F0CA1FB37}" presName="parentText" presStyleLbl="node1" presStyleIdx="2" presStyleCnt="4">
        <dgm:presLayoutVars>
          <dgm:chMax val="0"/>
          <dgm:bulletEnabled val="1"/>
        </dgm:presLayoutVars>
      </dgm:prSet>
      <dgm:spPr/>
    </dgm:pt>
    <dgm:pt modelId="{4B1F6F97-70DF-F246-A4EE-9B8FC562E7B9}" type="pres">
      <dgm:prSet presAssocID="{0689CE41-F2D2-473E-AF59-9C786F7FE33D}" presName="spacer" presStyleCnt="0"/>
      <dgm:spPr/>
    </dgm:pt>
    <dgm:pt modelId="{85AD65C8-9703-1244-8BD1-90A47DC1620A}" type="pres">
      <dgm:prSet presAssocID="{E2AF4EB8-50EC-42DA-96BE-B9346EC5714C}" presName="parentText" presStyleLbl="node1" presStyleIdx="3" presStyleCnt="4">
        <dgm:presLayoutVars>
          <dgm:chMax val="0"/>
          <dgm:bulletEnabled val="1"/>
        </dgm:presLayoutVars>
      </dgm:prSet>
      <dgm:spPr/>
    </dgm:pt>
  </dgm:ptLst>
  <dgm:cxnLst>
    <dgm:cxn modelId="{C1896005-C55B-8F4E-984F-301B12AA68C0}" type="presOf" srcId="{57269E2E-BA4F-4F88-B06E-6486312F9C96}" destId="{5A6BBCA4-70C7-4E43-9585-9F6070B88102}" srcOrd="0" destOrd="0" presId="urn:microsoft.com/office/officeart/2005/8/layout/vList2"/>
    <dgm:cxn modelId="{E1CEF52F-DE86-45CE-AD25-592E8354F715}" srcId="{623912B3-F885-402B-B541-26A2E6E087C7}" destId="{6CC2873E-DBC5-4E51-B66B-5C7F0CA1FB37}" srcOrd="2" destOrd="0" parTransId="{91AD819C-1029-4319-BE0C-60D30F99B482}" sibTransId="{0689CE41-F2D2-473E-AF59-9C786F7FE33D}"/>
    <dgm:cxn modelId="{20D4F339-D521-463E-847F-F64F1D7AF900}" srcId="{623912B3-F885-402B-B541-26A2E6E087C7}" destId="{5E3D30F0-E3DC-4298-A837-80093B5C3976}" srcOrd="0" destOrd="0" parTransId="{989FE28A-3443-42EE-B2FF-2E804A8D1D0D}" sibTransId="{7A50091A-5173-47A1-B2F4-3AC397A04AA0}"/>
    <dgm:cxn modelId="{E0CFEA43-BD42-2D48-9B16-78042B65805E}" type="presOf" srcId="{6CC2873E-DBC5-4E51-B66B-5C7F0CA1FB37}" destId="{40076B7B-B65A-FB43-9F9C-F3BD2BF44E7B}" srcOrd="0" destOrd="0" presId="urn:microsoft.com/office/officeart/2005/8/layout/vList2"/>
    <dgm:cxn modelId="{D853607B-A06E-5041-966C-E3D5BA75ED7C}" type="presOf" srcId="{623912B3-F885-402B-B541-26A2E6E087C7}" destId="{8939E12B-9DBA-9D45-A3B3-F44CDCB5B6EE}" srcOrd="0" destOrd="0" presId="urn:microsoft.com/office/officeart/2005/8/layout/vList2"/>
    <dgm:cxn modelId="{F1254087-9C51-4054-BE52-C8480F11F379}" srcId="{623912B3-F885-402B-B541-26A2E6E087C7}" destId="{E2AF4EB8-50EC-42DA-96BE-B9346EC5714C}" srcOrd="3" destOrd="0" parTransId="{CBBDA725-6719-4E5E-89A3-0D755414EDCB}" sibTransId="{7ED221A7-3445-4B7A-8D20-3CC2C49F7CE2}"/>
    <dgm:cxn modelId="{503FD18E-7B3C-9146-9FDD-AA22B1EC81AD}" type="presOf" srcId="{E2AF4EB8-50EC-42DA-96BE-B9346EC5714C}" destId="{85AD65C8-9703-1244-8BD1-90A47DC1620A}" srcOrd="0" destOrd="0" presId="urn:microsoft.com/office/officeart/2005/8/layout/vList2"/>
    <dgm:cxn modelId="{738CF2BA-ECA7-46C4-B3C6-1977F837CB6B}" srcId="{623912B3-F885-402B-B541-26A2E6E087C7}" destId="{57269E2E-BA4F-4F88-B06E-6486312F9C96}" srcOrd="1" destOrd="0" parTransId="{7C3131FC-6384-41FC-81C2-04D0F7AF372C}" sibTransId="{7E258A66-74B3-4699-A00C-362D4CCD1DE0}"/>
    <dgm:cxn modelId="{E306E5BF-1F6D-D54E-8553-A9AD01FC1334}" type="presOf" srcId="{5E3D30F0-E3DC-4298-A837-80093B5C3976}" destId="{605F9EA2-EE90-964D-89FA-DC38AC36E1C8}" srcOrd="0" destOrd="0" presId="urn:microsoft.com/office/officeart/2005/8/layout/vList2"/>
    <dgm:cxn modelId="{FC8ACD47-A8F5-1A49-ACFD-A9A16058A593}" type="presParOf" srcId="{8939E12B-9DBA-9D45-A3B3-F44CDCB5B6EE}" destId="{605F9EA2-EE90-964D-89FA-DC38AC36E1C8}" srcOrd="0" destOrd="0" presId="urn:microsoft.com/office/officeart/2005/8/layout/vList2"/>
    <dgm:cxn modelId="{15F61D1F-045E-7549-8840-E6DF5A843B35}" type="presParOf" srcId="{8939E12B-9DBA-9D45-A3B3-F44CDCB5B6EE}" destId="{8D4BC392-226C-8D43-AF08-57A8F807F312}" srcOrd="1" destOrd="0" presId="urn:microsoft.com/office/officeart/2005/8/layout/vList2"/>
    <dgm:cxn modelId="{972F51A2-2181-D348-A5C1-0716238760DF}" type="presParOf" srcId="{8939E12B-9DBA-9D45-A3B3-F44CDCB5B6EE}" destId="{5A6BBCA4-70C7-4E43-9585-9F6070B88102}" srcOrd="2" destOrd="0" presId="urn:microsoft.com/office/officeart/2005/8/layout/vList2"/>
    <dgm:cxn modelId="{3AC25B7D-37F1-944F-AA05-FCDBEA7A7A7A}" type="presParOf" srcId="{8939E12B-9DBA-9D45-A3B3-F44CDCB5B6EE}" destId="{91BB20E2-2E49-A642-8721-055827150F5F}" srcOrd="3" destOrd="0" presId="urn:microsoft.com/office/officeart/2005/8/layout/vList2"/>
    <dgm:cxn modelId="{A97D432E-CF68-E642-BAF0-44711F0F6ACB}" type="presParOf" srcId="{8939E12B-9DBA-9D45-A3B3-F44CDCB5B6EE}" destId="{40076B7B-B65A-FB43-9F9C-F3BD2BF44E7B}" srcOrd="4" destOrd="0" presId="urn:microsoft.com/office/officeart/2005/8/layout/vList2"/>
    <dgm:cxn modelId="{75AB6E3B-2525-114B-A6D7-C9C28F58C040}" type="presParOf" srcId="{8939E12B-9DBA-9D45-A3B3-F44CDCB5B6EE}" destId="{4B1F6F97-70DF-F246-A4EE-9B8FC562E7B9}" srcOrd="5" destOrd="0" presId="urn:microsoft.com/office/officeart/2005/8/layout/vList2"/>
    <dgm:cxn modelId="{FD054A39-E9D8-3345-839F-573795016916}" type="presParOf" srcId="{8939E12B-9DBA-9D45-A3B3-F44CDCB5B6EE}" destId="{85AD65C8-9703-1244-8BD1-90A47DC1620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F4B3A-724B-5046-85C2-A88686730379}">
      <dsp:nvSpPr>
        <dsp:cNvPr id="0" name=""/>
        <dsp:cNvSpPr/>
      </dsp:nvSpPr>
      <dsp:spPr>
        <a:xfrm>
          <a:off x="0" y="0"/>
          <a:ext cx="6085090"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0CE804-4186-2C42-B52E-97E0C0EEC622}">
      <dsp:nvSpPr>
        <dsp:cNvPr id="0" name=""/>
        <dsp:cNvSpPr/>
      </dsp:nvSpPr>
      <dsp:spPr>
        <a:xfrm>
          <a:off x="0" y="0"/>
          <a:ext cx="6085090" cy="2349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CA" sz="3800" kern="1200"/>
            <a:t>In Indigenous communities, Elders are often the teachers. </a:t>
          </a:r>
          <a:endParaRPr lang="en-US" sz="3800" kern="1200"/>
        </a:p>
      </dsp:txBody>
      <dsp:txXfrm>
        <a:off x="0" y="0"/>
        <a:ext cx="6085090" cy="2349500"/>
      </dsp:txXfrm>
    </dsp:sp>
    <dsp:sp modelId="{FBA720CA-3375-124F-AFA5-6BEA8B1F15AF}">
      <dsp:nvSpPr>
        <dsp:cNvPr id="0" name=""/>
        <dsp:cNvSpPr/>
      </dsp:nvSpPr>
      <dsp:spPr>
        <a:xfrm>
          <a:off x="0" y="2349500"/>
          <a:ext cx="6085090"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BA7517-FD32-F443-B074-E7017EB16C7B}">
      <dsp:nvSpPr>
        <dsp:cNvPr id="0" name=""/>
        <dsp:cNvSpPr/>
      </dsp:nvSpPr>
      <dsp:spPr>
        <a:xfrm>
          <a:off x="0" y="2349500"/>
          <a:ext cx="6085090" cy="2349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CA" sz="3800" kern="1200" dirty="0"/>
            <a:t>Discussion: Is there a family member that you have who taught you a skill? What skills have they taught you?</a:t>
          </a:r>
          <a:endParaRPr lang="en-US" sz="3800" kern="1200" dirty="0"/>
        </a:p>
      </dsp:txBody>
      <dsp:txXfrm>
        <a:off x="0" y="2349500"/>
        <a:ext cx="6085090" cy="2349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F9EA2-EE90-964D-89FA-DC38AC36E1C8}">
      <dsp:nvSpPr>
        <dsp:cNvPr id="0" name=""/>
        <dsp:cNvSpPr/>
      </dsp:nvSpPr>
      <dsp:spPr>
        <a:xfrm>
          <a:off x="0" y="38346"/>
          <a:ext cx="9603275" cy="7722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CA" sz="3300" b="1" kern="1200" dirty="0"/>
            <a:t>Discussion with a partner beside you: </a:t>
          </a:r>
          <a:endParaRPr lang="en-US" sz="3300" kern="1200" dirty="0"/>
        </a:p>
      </dsp:txBody>
      <dsp:txXfrm>
        <a:off x="37696" y="76042"/>
        <a:ext cx="9527883" cy="696808"/>
      </dsp:txXfrm>
    </dsp:sp>
    <dsp:sp modelId="{5A6BBCA4-70C7-4E43-9585-9F6070B88102}">
      <dsp:nvSpPr>
        <dsp:cNvPr id="0" name=""/>
        <dsp:cNvSpPr/>
      </dsp:nvSpPr>
      <dsp:spPr>
        <a:xfrm>
          <a:off x="0" y="905586"/>
          <a:ext cx="9603275" cy="7722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CA" sz="3300" kern="1200"/>
            <a:t>How do leaders make good/fair decisions?</a:t>
          </a:r>
          <a:endParaRPr lang="en-US" sz="3300" kern="1200"/>
        </a:p>
      </dsp:txBody>
      <dsp:txXfrm>
        <a:off x="37696" y="943282"/>
        <a:ext cx="9527883" cy="696808"/>
      </dsp:txXfrm>
    </dsp:sp>
    <dsp:sp modelId="{40076B7B-B65A-FB43-9F9C-F3BD2BF44E7B}">
      <dsp:nvSpPr>
        <dsp:cNvPr id="0" name=""/>
        <dsp:cNvSpPr/>
      </dsp:nvSpPr>
      <dsp:spPr>
        <a:xfrm>
          <a:off x="0" y="1772826"/>
          <a:ext cx="9603275" cy="7722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CA" sz="3300" kern="1200"/>
            <a:t>Could you be a good leader?</a:t>
          </a:r>
          <a:endParaRPr lang="en-US" sz="3300" kern="1200"/>
        </a:p>
      </dsp:txBody>
      <dsp:txXfrm>
        <a:off x="37696" y="1810522"/>
        <a:ext cx="9527883" cy="696808"/>
      </dsp:txXfrm>
    </dsp:sp>
    <dsp:sp modelId="{85AD65C8-9703-1244-8BD1-90A47DC1620A}">
      <dsp:nvSpPr>
        <dsp:cNvPr id="0" name=""/>
        <dsp:cNvSpPr/>
      </dsp:nvSpPr>
      <dsp:spPr>
        <a:xfrm>
          <a:off x="0" y="2640066"/>
          <a:ext cx="9603275" cy="7722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CA" sz="3300" kern="1200"/>
            <a:t>What could you do to help your community?</a:t>
          </a:r>
          <a:endParaRPr lang="en-US" sz="3300" kern="1200"/>
        </a:p>
      </dsp:txBody>
      <dsp:txXfrm>
        <a:off x="37696" y="2677762"/>
        <a:ext cx="9527883" cy="69680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01546-198A-4195-BCF8-F0FF54C90E5E}" type="datetimeFigureOut">
              <a:rPr lang="en-US" smtClean="0"/>
              <a:t>3/27/22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6DE88F-1F85-4A27-9D34-D74A50E7B0DA}" type="slidenum">
              <a:rPr lang="en-US" smtClean="0"/>
              <a:t>‹#›</a:t>
            </a:fld>
            <a:endParaRPr lang="en-US" dirty="0"/>
          </a:p>
        </p:txBody>
      </p:sp>
    </p:spTree>
    <p:extLst>
      <p:ext uri="{BB962C8B-B14F-4D97-AF65-F5344CB8AC3E}">
        <p14:creationId xmlns:p14="http://schemas.microsoft.com/office/powerpoint/2010/main" val="373009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847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3/27/22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5074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3/27/22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09502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3/27/22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5385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3/27/22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7529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3/27/22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5092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3/27/22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3264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3/27/22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93254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3/27/22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4865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3/27/22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4640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3/27/22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8205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3/27/22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5120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3/27/22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9094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3/27/22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5513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3/27/22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9355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3/27/22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056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3/27/22</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8589783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A1C807-B9AD-4C9B-BF9F-60F03428998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 y="0"/>
            <a:ext cx="12192001" cy="6857990"/>
          </a:xfrm>
          <a:prstGeom prst="rect">
            <a:avLst/>
          </a:prstGeom>
        </p:spPr>
      </p:pic>
      <p:sp useBgFill="1">
        <p:nvSpPr>
          <p:cNvPr id="103" name="Freeform 5">
            <a:extLst>
              <a:ext uri="{FF2B5EF4-FFF2-40B4-BE49-F238E27FC236}">
                <a16:creationId xmlns:a16="http://schemas.microsoft.com/office/drawing/2014/main" id="{FE469E50-3893-4ED6-92BA-2985C32B0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udy Old Style"/>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7252579" y="1129239"/>
            <a:ext cx="3485073" cy="2420504"/>
          </a:xfrm>
        </p:spPr>
        <p:txBody>
          <a:bodyPr>
            <a:normAutofit/>
          </a:bodyPr>
          <a:lstStyle/>
          <a:p>
            <a:pPr algn="l"/>
            <a:r>
              <a:rPr lang="en-US" sz="4000" dirty="0"/>
              <a:t>Life-Writing:</a:t>
            </a:r>
            <a:br>
              <a:rPr lang="en-US" sz="4000" dirty="0"/>
            </a:br>
            <a:r>
              <a:rPr lang="en-US" sz="4000" dirty="0"/>
              <a:t>Governance and First Nations </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7389965" y="4157933"/>
            <a:ext cx="3485072" cy="1026544"/>
          </a:xfrm>
        </p:spPr>
        <p:txBody>
          <a:bodyPr>
            <a:normAutofit fontScale="70000" lnSpcReduction="20000"/>
          </a:bodyPr>
          <a:lstStyle/>
          <a:p>
            <a:pPr algn="l"/>
            <a:r>
              <a:rPr lang="en-US" sz="2300" dirty="0"/>
              <a:t>Emily Barron</a:t>
            </a:r>
          </a:p>
          <a:p>
            <a:pPr algn="l"/>
            <a:r>
              <a:rPr lang="en-US" dirty="0"/>
              <a:t>Educ. 446</a:t>
            </a:r>
          </a:p>
          <a:p>
            <a:pPr algn="l"/>
            <a:r>
              <a:rPr lang="en-US" sz="2300" dirty="0" err="1"/>
              <a:t>Karine</a:t>
            </a:r>
            <a:r>
              <a:rPr lang="en-US" dirty="0"/>
              <a:t> </a:t>
            </a:r>
            <a:r>
              <a:rPr lang="en-US" dirty="0" err="1"/>
              <a:t>Veldhoen</a:t>
            </a:r>
            <a:endParaRPr lang="en-US" sz="2300" dirty="0"/>
          </a:p>
        </p:txBody>
      </p:sp>
    </p:spTree>
    <p:extLst>
      <p:ext uri="{BB962C8B-B14F-4D97-AF65-F5344CB8AC3E}">
        <p14:creationId xmlns:p14="http://schemas.microsoft.com/office/powerpoint/2010/main" val="4167884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81D1B9-3963-A947-974B-A8DC31258D00}"/>
              </a:ext>
            </a:extLst>
          </p:cNvPr>
          <p:cNvSpPr>
            <a:spLocks noGrp="1"/>
          </p:cNvSpPr>
          <p:nvPr>
            <p:ph idx="1"/>
          </p:nvPr>
        </p:nvSpPr>
        <p:spPr>
          <a:xfrm>
            <a:off x="0" y="0"/>
            <a:ext cx="12192000" cy="6858000"/>
          </a:xfrm>
        </p:spPr>
        <p:txBody>
          <a:bodyPr>
            <a:normAutofit fontScale="32500" lnSpcReduction="20000"/>
          </a:bodyPr>
          <a:lstStyle/>
          <a:p>
            <a:r>
              <a:rPr lang="en-CA" sz="4400" b="1" dirty="0">
                <a:effectLst/>
              </a:rPr>
              <a:t>Multiple choice: Select one answer and circle it. True or false: write the answer on the line. </a:t>
            </a:r>
            <a:endParaRPr lang="en-CA" dirty="0">
              <a:effectLst/>
            </a:endParaRPr>
          </a:p>
          <a:p>
            <a:pPr marL="36900" lvl="0" indent="0">
              <a:buNone/>
            </a:pPr>
            <a:r>
              <a:rPr lang="en-CA" sz="3100" dirty="0">
                <a:effectLst/>
              </a:rPr>
              <a:t>1. What can the First Nations peoples of Canada include?</a:t>
            </a:r>
          </a:p>
          <a:p>
            <a:pPr lvl="0"/>
            <a:r>
              <a:rPr lang="en-CA" sz="3100" dirty="0">
                <a:effectLst/>
              </a:rPr>
              <a:t>Aboriginal</a:t>
            </a:r>
          </a:p>
          <a:p>
            <a:pPr lvl="0"/>
            <a:r>
              <a:rPr lang="en-CA" sz="3100" dirty="0">
                <a:effectLst/>
              </a:rPr>
              <a:t>First Peoples</a:t>
            </a:r>
          </a:p>
          <a:p>
            <a:pPr lvl="0"/>
            <a:r>
              <a:rPr lang="en-CA" sz="3100" dirty="0">
                <a:effectLst/>
              </a:rPr>
              <a:t>Indigenous</a:t>
            </a:r>
          </a:p>
          <a:p>
            <a:pPr lvl="0"/>
            <a:r>
              <a:rPr lang="en-CA" sz="3100" dirty="0">
                <a:effectLst/>
              </a:rPr>
              <a:t>All of these! </a:t>
            </a:r>
          </a:p>
          <a:p>
            <a:pPr marL="36900" lvl="0" indent="0">
              <a:buNone/>
            </a:pPr>
            <a:r>
              <a:rPr lang="en-CA" sz="3100" dirty="0">
                <a:effectLst/>
              </a:rPr>
              <a:t>2. True or false: Family is important to Indigenous communities, especially when they consider Elders?</a:t>
            </a:r>
          </a:p>
          <a:p>
            <a:r>
              <a:rPr lang="en-CA" sz="3100" dirty="0">
                <a:effectLst/>
              </a:rPr>
              <a:t>____________________________________ </a:t>
            </a:r>
          </a:p>
          <a:p>
            <a:pPr marL="36900" indent="0">
              <a:buNone/>
            </a:pPr>
            <a:r>
              <a:rPr lang="en-CA" sz="3100" dirty="0">
                <a:effectLst/>
              </a:rPr>
              <a:t>3. True or false: Elders are often the teachers in Indigenous communities? </a:t>
            </a:r>
          </a:p>
          <a:p>
            <a:r>
              <a:rPr lang="en-CA" sz="3100" dirty="0">
                <a:effectLst/>
              </a:rPr>
              <a:t>____________________________________</a:t>
            </a:r>
          </a:p>
          <a:p>
            <a:pPr marL="36900" lvl="0" indent="0">
              <a:buNone/>
            </a:pPr>
            <a:r>
              <a:rPr lang="en-CA" sz="3100" dirty="0">
                <a:effectLst/>
              </a:rPr>
              <a:t>4. Why are elders important?</a:t>
            </a:r>
          </a:p>
          <a:p>
            <a:pPr lvl="0"/>
            <a:r>
              <a:rPr lang="en-CA" sz="3100" dirty="0">
                <a:effectLst/>
              </a:rPr>
              <a:t>They cook lots of food</a:t>
            </a:r>
          </a:p>
          <a:p>
            <a:pPr lvl="0"/>
            <a:r>
              <a:rPr lang="en-CA" sz="3100" dirty="0">
                <a:effectLst/>
              </a:rPr>
              <a:t>The give a lot of hugs</a:t>
            </a:r>
          </a:p>
          <a:p>
            <a:pPr lvl="0"/>
            <a:r>
              <a:rPr lang="en-CA" sz="3100" dirty="0">
                <a:effectLst/>
              </a:rPr>
              <a:t>They pass on stories and information, and make important decisions</a:t>
            </a:r>
          </a:p>
          <a:p>
            <a:pPr lvl="0"/>
            <a:r>
              <a:rPr lang="en-CA" sz="3100" dirty="0">
                <a:effectLst/>
              </a:rPr>
              <a:t>They wear the fanciest clothes</a:t>
            </a:r>
          </a:p>
          <a:p>
            <a:pPr marL="36900" lvl="0" indent="0">
              <a:buNone/>
            </a:pPr>
            <a:r>
              <a:rPr lang="en-CA" sz="3100" dirty="0">
                <a:effectLst/>
              </a:rPr>
              <a:t>5. Which of the these are included in Indigenous governments?</a:t>
            </a:r>
          </a:p>
          <a:p>
            <a:pPr lvl="0"/>
            <a:r>
              <a:rPr lang="en-CA" sz="3100" dirty="0">
                <a:effectLst/>
              </a:rPr>
              <a:t>Hereditary chiefs</a:t>
            </a:r>
          </a:p>
          <a:p>
            <a:pPr lvl="0"/>
            <a:r>
              <a:rPr lang="en-CA" sz="3100" dirty="0">
                <a:effectLst/>
              </a:rPr>
              <a:t>Elected chiefs</a:t>
            </a:r>
          </a:p>
          <a:p>
            <a:pPr lvl="0"/>
            <a:r>
              <a:rPr lang="en-CA" sz="3100" dirty="0">
                <a:effectLst/>
              </a:rPr>
              <a:t>Councils</a:t>
            </a:r>
          </a:p>
          <a:p>
            <a:pPr lvl="0"/>
            <a:r>
              <a:rPr lang="en-CA" sz="3100" dirty="0">
                <a:effectLst/>
              </a:rPr>
              <a:t>All of these!</a:t>
            </a:r>
          </a:p>
          <a:p>
            <a:pPr marL="36900" lvl="0" indent="0">
              <a:buNone/>
            </a:pPr>
            <a:r>
              <a:rPr lang="en-CA" sz="3100" dirty="0">
                <a:effectLst/>
              </a:rPr>
              <a:t>6. True or false: A leader should make decisions that only worry about themselves and not their community? </a:t>
            </a:r>
          </a:p>
          <a:p>
            <a:pPr marL="36900" lvl="0" indent="0">
              <a:buNone/>
            </a:pPr>
            <a:r>
              <a:rPr lang="en-CA" sz="3100" dirty="0">
                <a:effectLst/>
              </a:rPr>
              <a:t>7. What happened when Canada created the Indian Act?</a:t>
            </a:r>
          </a:p>
          <a:p>
            <a:pPr lvl="0"/>
            <a:r>
              <a:rPr lang="en-CA" sz="3100" dirty="0">
                <a:effectLst/>
              </a:rPr>
              <a:t>Indigenous peoples lost their connection to land, resources, histories, and stories</a:t>
            </a:r>
          </a:p>
          <a:p>
            <a:pPr lvl="0"/>
            <a:r>
              <a:rPr lang="en-CA" sz="3100" dirty="0">
                <a:effectLst/>
              </a:rPr>
              <a:t>Indigenous peoples lost their connection to internet</a:t>
            </a:r>
          </a:p>
          <a:p>
            <a:pPr lvl="0"/>
            <a:r>
              <a:rPr lang="en-CA" sz="3100" dirty="0">
                <a:effectLst/>
              </a:rPr>
              <a:t>Indigenous peoples could no longer read books</a:t>
            </a:r>
          </a:p>
          <a:p>
            <a:pPr lvl="0"/>
            <a:r>
              <a:rPr lang="en-CA" sz="3100" dirty="0">
                <a:effectLst/>
              </a:rPr>
              <a:t>All Canadians lost their connection to land, resources, histories, and stories</a:t>
            </a:r>
          </a:p>
          <a:p>
            <a:endParaRPr lang="en-CA" dirty="0"/>
          </a:p>
        </p:txBody>
      </p:sp>
    </p:spTree>
    <p:extLst>
      <p:ext uri="{BB962C8B-B14F-4D97-AF65-F5344CB8AC3E}">
        <p14:creationId xmlns:p14="http://schemas.microsoft.com/office/powerpoint/2010/main" val="586927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60664-D18E-C143-A5F8-CDD45270FF0D}"/>
              </a:ext>
            </a:extLst>
          </p:cNvPr>
          <p:cNvSpPr>
            <a:spLocks noGrp="1"/>
          </p:cNvSpPr>
          <p:nvPr>
            <p:ph type="title"/>
          </p:nvPr>
        </p:nvSpPr>
        <p:spPr/>
        <p:txBody>
          <a:bodyPr>
            <a:normAutofit fontScale="90000"/>
          </a:bodyPr>
          <a:lstStyle/>
          <a:p>
            <a:r>
              <a:rPr lang="en-CA" dirty="0"/>
              <a:t>1. Who are the first nations peoples of Canada?</a:t>
            </a:r>
          </a:p>
        </p:txBody>
      </p:sp>
      <p:sp>
        <p:nvSpPr>
          <p:cNvPr id="3" name="Content Placeholder 2">
            <a:extLst>
              <a:ext uri="{FF2B5EF4-FFF2-40B4-BE49-F238E27FC236}">
                <a16:creationId xmlns:a16="http://schemas.microsoft.com/office/drawing/2014/main" id="{A1DB8B0F-D560-4E41-A9F2-A5B46B4D1836}"/>
              </a:ext>
            </a:extLst>
          </p:cNvPr>
          <p:cNvSpPr>
            <a:spLocks noGrp="1"/>
          </p:cNvSpPr>
          <p:nvPr>
            <p:ph idx="1"/>
          </p:nvPr>
        </p:nvSpPr>
        <p:spPr/>
        <p:txBody>
          <a:bodyPr/>
          <a:lstStyle/>
          <a:p>
            <a:pPr marL="0" indent="0">
              <a:buNone/>
            </a:pPr>
            <a:r>
              <a:rPr lang="en-CA"/>
              <a:t>All of these terms include First Nations Peoples: </a:t>
            </a:r>
          </a:p>
          <a:p>
            <a:pPr marL="457200" indent="-457200">
              <a:buAutoNum type="arabicPeriod"/>
            </a:pPr>
            <a:r>
              <a:rPr lang="en-CA"/>
              <a:t>Aboriginal</a:t>
            </a:r>
          </a:p>
          <a:p>
            <a:pPr marL="457200" indent="-457200">
              <a:buAutoNum type="arabicPeriod"/>
            </a:pPr>
            <a:r>
              <a:rPr lang="en-CA"/>
              <a:t>Indigenous</a:t>
            </a:r>
          </a:p>
          <a:p>
            <a:pPr marL="457200" indent="-457200">
              <a:buAutoNum type="arabicPeriod"/>
            </a:pPr>
            <a:r>
              <a:rPr lang="en-CA"/>
              <a:t>First Peoples</a:t>
            </a:r>
          </a:p>
          <a:p>
            <a:pPr marL="457200" indent="-457200">
              <a:buAutoNum type="arabicPeriod"/>
            </a:pPr>
            <a:endParaRPr lang="en-CA"/>
          </a:p>
          <a:p>
            <a:pPr marL="0" indent="0">
              <a:buNone/>
            </a:pPr>
            <a:r>
              <a:rPr lang="en-CA"/>
              <a:t>Canada has First Nations, Inuit, and Metis peoples. Each group has their own unique languages and cultural practices. How cool!</a:t>
            </a:r>
            <a:endParaRPr lang="en-CA" dirty="0"/>
          </a:p>
        </p:txBody>
      </p:sp>
      <p:pic>
        <p:nvPicPr>
          <p:cNvPr id="2050" name="Picture 2" descr="Eyak, Tlingit, Haida, &amp;amp;amp; Tsimshian - Anchorage Public Library">
            <a:extLst>
              <a:ext uri="{FF2B5EF4-FFF2-40B4-BE49-F238E27FC236}">
                <a16:creationId xmlns:a16="http://schemas.microsoft.com/office/drawing/2014/main" id="{4FFF1F6F-0EC7-ED40-8A9D-DC0B64F89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9145" y="2115173"/>
            <a:ext cx="3905709" cy="1625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587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lingit, Haida, Eyak &amp;amp;amp; Tsimshian | Travel Alaska">
            <a:extLst>
              <a:ext uri="{FF2B5EF4-FFF2-40B4-BE49-F238E27FC236}">
                <a16:creationId xmlns:a16="http://schemas.microsoft.com/office/drawing/2014/main" id="{CF345624-E74B-A046-B18D-E998A957D8CE}"/>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5728" r="-1" b="-1"/>
          <a:stretch/>
        </p:blipFill>
        <p:spPr bwMode="auto">
          <a:xfrm>
            <a:off x="0" y="10"/>
            <a:ext cx="1219169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B8382C-09DF-684A-8CBC-06B4956A6ADA}"/>
              </a:ext>
            </a:extLst>
          </p:cNvPr>
          <p:cNvSpPr>
            <a:spLocks noGrp="1"/>
          </p:cNvSpPr>
          <p:nvPr>
            <p:ph type="title"/>
          </p:nvPr>
        </p:nvSpPr>
        <p:spPr>
          <a:xfrm>
            <a:off x="1130271" y="1193800"/>
            <a:ext cx="3193050" cy="4699000"/>
          </a:xfrm>
        </p:spPr>
        <p:txBody>
          <a:bodyPr anchor="ctr">
            <a:normAutofit/>
          </a:bodyPr>
          <a:lstStyle/>
          <a:p>
            <a:r>
              <a:rPr lang="en-CA" dirty="0"/>
              <a:t>Family and community </a:t>
            </a:r>
          </a:p>
        </p:txBody>
      </p:sp>
      <p:graphicFrame>
        <p:nvGraphicFramePr>
          <p:cNvPr id="3076" name="Content Placeholder 2">
            <a:extLst>
              <a:ext uri="{FF2B5EF4-FFF2-40B4-BE49-F238E27FC236}">
                <a16:creationId xmlns:a16="http://schemas.microsoft.com/office/drawing/2014/main" id="{B9341E9D-A959-4691-99D4-E34053ACD15A}"/>
              </a:ext>
            </a:extLst>
          </p:cNvPr>
          <p:cNvGraphicFramePr>
            <a:graphicFrameLocks noGrp="1"/>
          </p:cNvGraphicFramePr>
          <p:nvPr>
            <p:ph idx="1"/>
          </p:nvPr>
        </p:nvGraphicFramePr>
        <p:xfrm>
          <a:off x="5369368" y="1349178"/>
          <a:ext cx="6085091" cy="469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2346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048-BE2E-8145-878C-301639E455A6}"/>
              </a:ext>
            </a:extLst>
          </p:cNvPr>
          <p:cNvSpPr>
            <a:spLocks noGrp="1"/>
          </p:cNvSpPr>
          <p:nvPr>
            <p:ph type="title"/>
          </p:nvPr>
        </p:nvSpPr>
        <p:spPr>
          <a:xfrm>
            <a:off x="5188043" y="804520"/>
            <a:ext cx="5550355" cy="1049235"/>
          </a:xfrm>
        </p:spPr>
        <p:txBody>
          <a:bodyPr>
            <a:normAutofit fontScale="90000"/>
          </a:bodyPr>
          <a:lstStyle/>
          <a:p>
            <a:r>
              <a:rPr lang="en-CA" dirty="0"/>
              <a:t>Roles and responsibilities</a:t>
            </a:r>
          </a:p>
        </p:txBody>
      </p:sp>
      <p:pic>
        <p:nvPicPr>
          <p:cNvPr id="4098" name="Picture 2" descr="Model of a Tsimshian clan chief wearing crest regalia (Photos Prints  Framed...) #15093467">
            <a:extLst>
              <a:ext uri="{FF2B5EF4-FFF2-40B4-BE49-F238E27FC236}">
                <a16:creationId xmlns:a16="http://schemas.microsoft.com/office/drawing/2014/main" id="{FC8BA50F-154B-CA40-A1AE-0ECB674639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5" r="16623" b="-4"/>
          <a:stretch/>
        </p:blipFill>
        <p:spPr bwMode="auto">
          <a:xfrm>
            <a:off x="1285438" y="1116345"/>
            <a:ext cx="2799103" cy="386617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FA40442-A7AF-A54C-B0F0-2D144DC4EE15}"/>
              </a:ext>
            </a:extLst>
          </p:cNvPr>
          <p:cNvSpPr>
            <a:spLocks noGrp="1"/>
          </p:cNvSpPr>
          <p:nvPr>
            <p:ph idx="1"/>
          </p:nvPr>
        </p:nvSpPr>
        <p:spPr>
          <a:xfrm>
            <a:off x="5188043" y="2015732"/>
            <a:ext cx="5550355" cy="3450613"/>
          </a:xfrm>
        </p:spPr>
        <p:txBody>
          <a:bodyPr>
            <a:normAutofit/>
          </a:bodyPr>
          <a:lstStyle/>
          <a:p>
            <a:r>
              <a:rPr lang="en-CA" dirty="0"/>
              <a:t>Each member in a community has an important role., including medicine people, leaders, elders, and skilled workers. </a:t>
            </a:r>
          </a:p>
          <a:p>
            <a:r>
              <a:rPr lang="en-CA" dirty="0"/>
              <a:t>Elders are important because they pass on stories and information from the past. Elders also help make important decisions. </a:t>
            </a:r>
          </a:p>
        </p:txBody>
      </p:sp>
    </p:spTree>
    <p:extLst>
      <p:ext uri="{BB962C8B-B14F-4D97-AF65-F5344CB8AC3E}">
        <p14:creationId xmlns:p14="http://schemas.microsoft.com/office/powerpoint/2010/main" val="302687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C39BF-2DB7-D145-9F6D-12EEA0D19B0C}"/>
              </a:ext>
            </a:extLst>
          </p:cNvPr>
          <p:cNvSpPr>
            <a:spLocks noGrp="1"/>
          </p:cNvSpPr>
          <p:nvPr>
            <p:ph type="title"/>
          </p:nvPr>
        </p:nvSpPr>
        <p:spPr>
          <a:xfrm>
            <a:off x="7555992" y="707475"/>
            <a:ext cx="3157577" cy="1312001"/>
          </a:xfrm>
        </p:spPr>
        <p:txBody>
          <a:bodyPr anchor="t">
            <a:normAutofit/>
          </a:bodyPr>
          <a:lstStyle/>
          <a:p>
            <a:r>
              <a:rPr lang="en-CA" sz="2800"/>
              <a:t>Models of government</a:t>
            </a:r>
          </a:p>
        </p:txBody>
      </p:sp>
      <p:pic>
        <p:nvPicPr>
          <p:cNvPr id="5122" name="Picture 2" descr="Civilization.ca - Tsimshian Prehistory - Society and Culture">
            <a:extLst>
              <a:ext uri="{FF2B5EF4-FFF2-40B4-BE49-F238E27FC236}">
                <a16:creationId xmlns:a16="http://schemas.microsoft.com/office/drawing/2014/main" id="{EAF24404-9BBA-C84C-9238-F8BA168ECBE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69210" y="707475"/>
            <a:ext cx="4495296" cy="550705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9900C70-18EE-194C-A91F-D4A2F4382672}"/>
              </a:ext>
            </a:extLst>
          </p:cNvPr>
          <p:cNvSpPr>
            <a:spLocks noGrp="1"/>
          </p:cNvSpPr>
          <p:nvPr>
            <p:ph idx="1"/>
          </p:nvPr>
        </p:nvSpPr>
        <p:spPr>
          <a:xfrm>
            <a:off x="7554138" y="2273608"/>
            <a:ext cx="3159432" cy="3940925"/>
          </a:xfrm>
        </p:spPr>
        <p:txBody>
          <a:bodyPr>
            <a:normAutofit/>
          </a:bodyPr>
          <a:lstStyle/>
          <a:p>
            <a:pPr marL="457200" indent="-457200">
              <a:buAutoNum type="arabicPeriod"/>
            </a:pPr>
            <a:r>
              <a:rPr lang="en-CA" dirty="0"/>
              <a:t>Chiefs:</a:t>
            </a:r>
          </a:p>
          <a:p>
            <a:pPr marL="800100" lvl="1" indent="-342900">
              <a:buAutoNum type="alphaLcParenR"/>
            </a:pPr>
            <a:r>
              <a:rPr lang="en-CA" dirty="0"/>
              <a:t>Hereditary chiefs (born into their position)</a:t>
            </a:r>
          </a:p>
          <a:p>
            <a:pPr marL="800100" lvl="1" indent="-342900">
              <a:buAutoNum type="alphaLcParenR"/>
            </a:pPr>
            <a:r>
              <a:rPr lang="en-CA" dirty="0"/>
              <a:t>Elected chiefs (voted into their position)</a:t>
            </a:r>
          </a:p>
          <a:p>
            <a:pPr marL="457200" indent="-457200">
              <a:buAutoNum type="arabicPeriod"/>
            </a:pPr>
            <a:r>
              <a:rPr lang="en-CA" dirty="0"/>
              <a:t>Councils</a:t>
            </a:r>
          </a:p>
        </p:txBody>
      </p:sp>
    </p:spTree>
    <p:extLst>
      <p:ext uri="{BB962C8B-B14F-4D97-AF65-F5344CB8AC3E}">
        <p14:creationId xmlns:p14="http://schemas.microsoft.com/office/powerpoint/2010/main" val="2001546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0F79D-DF81-CE4E-BAA2-E6FE20D4BB0E}"/>
              </a:ext>
            </a:extLst>
          </p:cNvPr>
          <p:cNvSpPr>
            <a:spLocks noGrp="1"/>
          </p:cNvSpPr>
          <p:nvPr>
            <p:ph type="title"/>
          </p:nvPr>
        </p:nvSpPr>
        <p:spPr/>
        <p:txBody>
          <a:bodyPr/>
          <a:lstStyle/>
          <a:p>
            <a:r>
              <a:rPr lang="en-CA" dirty="0"/>
              <a:t>What are some qualities of a leader?</a:t>
            </a:r>
          </a:p>
        </p:txBody>
      </p:sp>
      <p:graphicFrame>
        <p:nvGraphicFramePr>
          <p:cNvPr id="7" name="Content Placeholder 2">
            <a:extLst>
              <a:ext uri="{FF2B5EF4-FFF2-40B4-BE49-F238E27FC236}">
                <a16:creationId xmlns:a16="http://schemas.microsoft.com/office/drawing/2014/main" id="{9DD57711-20AB-4840-8205-051055EAC9DE}"/>
              </a:ext>
            </a:extLst>
          </p:cNvPr>
          <p:cNvGraphicFramePr>
            <a:graphicFrameLocks noGrp="1"/>
          </p:cNvGraphicFramePr>
          <p:nvPr>
            <p:ph idx="1"/>
          </p:nvPr>
        </p:nvGraphicFramePr>
        <p:xfrm>
          <a:off x="1451579" y="2015732"/>
          <a:ext cx="9603275" cy="345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0692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6A57D-292A-4943-B37F-166999F4C280}"/>
              </a:ext>
            </a:extLst>
          </p:cNvPr>
          <p:cNvSpPr>
            <a:spLocks noGrp="1"/>
          </p:cNvSpPr>
          <p:nvPr>
            <p:ph type="title"/>
          </p:nvPr>
        </p:nvSpPr>
        <p:spPr>
          <a:xfrm>
            <a:off x="1451580" y="804520"/>
            <a:ext cx="3530157" cy="1049235"/>
          </a:xfrm>
        </p:spPr>
        <p:txBody>
          <a:bodyPr>
            <a:normAutofit fontScale="90000"/>
          </a:bodyPr>
          <a:lstStyle/>
          <a:p>
            <a:r>
              <a:rPr lang="en-CA" dirty="0"/>
              <a:t>Territories and communities</a:t>
            </a:r>
          </a:p>
        </p:txBody>
      </p:sp>
      <p:sp>
        <p:nvSpPr>
          <p:cNvPr id="3" name="Content Placeholder 2">
            <a:extLst>
              <a:ext uri="{FF2B5EF4-FFF2-40B4-BE49-F238E27FC236}">
                <a16:creationId xmlns:a16="http://schemas.microsoft.com/office/drawing/2014/main" id="{A76902B4-14DB-884B-A194-084AB8E494B1}"/>
              </a:ext>
            </a:extLst>
          </p:cNvPr>
          <p:cNvSpPr>
            <a:spLocks noGrp="1"/>
          </p:cNvSpPr>
          <p:nvPr>
            <p:ph idx="1"/>
          </p:nvPr>
        </p:nvSpPr>
        <p:spPr>
          <a:xfrm>
            <a:off x="1451581" y="2015732"/>
            <a:ext cx="3526523" cy="3450613"/>
          </a:xfrm>
        </p:spPr>
        <p:txBody>
          <a:bodyPr>
            <a:normAutofit/>
          </a:bodyPr>
          <a:lstStyle/>
          <a:p>
            <a:r>
              <a:rPr lang="en-CA" dirty="0"/>
              <a:t>Indian act</a:t>
            </a:r>
          </a:p>
          <a:p>
            <a:r>
              <a:rPr lang="en-CA" dirty="0"/>
              <a:t>Reserves</a:t>
            </a:r>
          </a:p>
          <a:p>
            <a:r>
              <a:rPr lang="en-CA" dirty="0"/>
              <a:t>Losing their connections to land, resources, histories, and stories made Indigenous peoples all over Canada very sad. </a:t>
            </a:r>
          </a:p>
        </p:txBody>
      </p:sp>
      <p:pic>
        <p:nvPicPr>
          <p:cNvPr id="6146" name="Picture 2" descr="Tsimshians now living in Metlakahtla on Annette Island left old Metlakahtla  in 1887. There were about 800 who re… | Life art, Native american indians,  First nations">
            <a:extLst>
              <a:ext uri="{FF2B5EF4-FFF2-40B4-BE49-F238E27FC236}">
                <a16:creationId xmlns:a16="http://schemas.microsoft.com/office/drawing/2014/main" id="{08464E7A-FB3D-8243-8E22-9ADF57F15C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626" b="1"/>
          <a:stretch/>
        </p:blipFill>
        <p:spPr bwMode="auto">
          <a:xfrm>
            <a:off x="6093926" y="1116345"/>
            <a:ext cx="4821551" cy="386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234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97B194F-CF84-034D-88C7-046863562738}"/>
              </a:ext>
            </a:extLst>
          </p:cNvPr>
          <p:cNvPicPr>
            <a:picLocks noChangeAspect="1"/>
          </p:cNvPicPr>
          <p:nvPr/>
        </p:nvPicPr>
        <p:blipFill rotWithShape="1">
          <a:blip r:embed="rId3"/>
          <a:srcRect l="6091" r="9534"/>
          <a:stretch/>
        </p:blipFill>
        <p:spPr>
          <a:xfrm rot="5400000">
            <a:off x="-389622" y="381000"/>
            <a:ext cx="6858000" cy="6096000"/>
          </a:xfrm>
          <a:prstGeom prst="rect">
            <a:avLst/>
          </a:prstGeom>
        </p:spPr>
      </p:pic>
      <p:pic>
        <p:nvPicPr>
          <p:cNvPr id="15" name="Picture 11">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04C441AE-CFD9-2740-8865-A21041571F01}"/>
              </a:ext>
            </a:extLst>
          </p:cNvPr>
          <p:cNvSpPr>
            <a:spLocks noGrp="1"/>
          </p:cNvSpPr>
          <p:nvPr>
            <p:ph type="title"/>
          </p:nvPr>
        </p:nvSpPr>
        <p:spPr>
          <a:xfrm>
            <a:off x="6900493" y="609600"/>
            <a:ext cx="4538124" cy="970450"/>
          </a:xfrm>
        </p:spPr>
        <p:txBody>
          <a:bodyPr anchor="b">
            <a:normAutofit/>
          </a:bodyPr>
          <a:lstStyle/>
          <a:p>
            <a:pPr algn="l"/>
            <a:r>
              <a:rPr lang="en-CA" sz="3200"/>
              <a:t>Municipal Government</a:t>
            </a:r>
          </a:p>
        </p:txBody>
      </p:sp>
      <p:sp>
        <p:nvSpPr>
          <p:cNvPr id="3" name="Content Placeholder 2">
            <a:extLst>
              <a:ext uri="{FF2B5EF4-FFF2-40B4-BE49-F238E27FC236}">
                <a16:creationId xmlns:a16="http://schemas.microsoft.com/office/drawing/2014/main" id="{53CD9C51-2AB2-4544-8D72-A520E760C0AD}"/>
              </a:ext>
            </a:extLst>
          </p:cNvPr>
          <p:cNvSpPr>
            <a:spLocks noGrp="1"/>
          </p:cNvSpPr>
          <p:nvPr>
            <p:ph idx="1"/>
          </p:nvPr>
        </p:nvSpPr>
        <p:spPr>
          <a:xfrm>
            <a:off x="6900493" y="1732449"/>
            <a:ext cx="4403596" cy="4058751"/>
          </a:xfrm>
        </p:spPr>
        <p:txBody>
          <a:bodyPr anchor="t">
            <a:normAutofit/>
          </a:bodyPr>
          <a:lstStyle/>
          <a:p>
            <a:r>
              <a:rPr lang="en-CA" sz="1800"/>
              <a:t>We went to the local City Hall for a field trip to meet the mayor of Terrace, Carol Leclerc</a:t>
            </a:r>
          </a:p>
          <a:p>
            <a:endParaRPr lang="en-CA" sz="1800"/>
          </a:p>
        </p:txBody>
      </p:sp>
    </p:spTree>
    <p:extLst>
      <p:ext uri="{BB962C8B-B14F-4D97-AF65-F5344CB8AC3E}">
        <p14:creationId xmlns:p14="http://schemas.microsoft.com/office/powerpoint/2010/main" val="488723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315055-9484-9D47-96AB-DB6676F60019}"/>
              </a:ext>
            </a:extLst>
          </p:cNvPr>
          <p:cNvSpPr>
            <a:spLocks noGrp="1"/>
          </p:cNvSpPr>
          <p:nvPr>
            <p:ph idx="1"/>
          </p:nvPr>
        </p:nvSpPr>
        <p:spPr>
          <a:xfrm>
            <a:off x="919119" y="1140785"/>
            <a:ext cx="10353762" cy="3714749"/>
          </a:xfrm>
        </p:spPr>
        <p:txBody>
          <a:bodyPr>
            <a:normAutofit/>
          </a:bodyPr>
          <a:lstStyle/>
          <a:p>
            <a:pPr marL="36900" indent="0">
              <a:buNone/>
            </a:pPr>
            <a:r>
              <a:rPr lang="en-CA" sz="2800" dirty="0"/>
              <a:t>Next, we played a game called “Attack” as a way for the students to review what they had learnt about government in a formative, and fun way. </a:t>
            </a:r>
          </a:p>
          <a:p>
            <a:pPr marL="36900" indent="0">
              <a:buNone/>
            </a:pPr>
            <a:endParaRPr lang="en-CA" sz="2800" dirty="0"/>
          </a:p>
          <a:p>
            <a:pPr marL="36900" indent="0">
              <a:buNone/>
            </a:pPr>
            <a:r>
              <a:rPr lang="en-CA" sz="2800" dirty="0"/>
              <a:t>The focus of this lesson was to allow the students to collaborate, share their knowledge, and prepare for their final assessment for this unit. </a:t>
            </a:r>
          </a:p>
        </p:txBody>
      </p:sp>
    </p:spTree>
    <p:extLst>
      <p:ext uri="{BB962C8B-B14F-4D97-AF65-F5344CB8AC3E}">
        <p14:creationId xmlns:p14="http://schemas.microsoft.com/office/powerpoint/2010/main" val="2564924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10;&#10;Description automatically generated">
            <a:extLst>
              <a:ext uri="{FF2B5EF4-FFF2-40B4-BE49-F238E27FC236}">
                <a16:creationId xmlns:a16="http://schemas.microsoft.com/office/drawing/2014/main" id="{D4294D3A-8532-6942-8F00-42775BF543D5}"/>
              </a:ext>
            </a:extLst>
          </p:cNvPr>
          <p:cNvPicPr>
            <a:picLocks noGrp="1" noChangeAspect="1"/>
          </p:cNvPicPr>
          <p:nvPr>
            <p:ph idx="1"/>
          </p:nvPr>
        </p:nvPicPr>
        <p:blipFill rotWithShape="1">
          <a:blip r:embed="rId2"/>
          <a:srcRect l="33158" t="9028" r="22762" b="5104"/>
          <a:stretch/>
        </p:blipFill>
        <p:spPr>
          <a:xfrm>
            <a:off x="510363" y="394486"/>
            <a:ext cx="4572001" cy="6069027"/>
          </a:xfrm>
        </p:spPr>
      </p:pic>
      <p:pic>
        <p:nvPicPr>
          <p:cNvPr id="7" name="Picture 6" descr="Graphical user interface, text, application&#10;&#10;Description automatically generated">
            <a:extLst>
              <a:ext uri="{FF2B5EF4-FFF2-40B4-BE49-F238E27FC236}">
                <a16:creationId xmlns:a16="http://schemas.microsoft.com/office/drawing/2014/main" id="{5F672A51-7F7D-154F-BCF5-0245C16F1A31}"/>
              </a:ext>
            </a:extLst>
          </p:cNvPr>
          <p:cNvPicPr>
            <a:picLocks noChangeAspect="1"/>
          </p:cNvPicPr>
          <p:nvPr/>
        </p:nvPicPr>
        <p:blipFill rotWithShape="1">
          <a:blip r:embed="rId3"/>
          <a:srcRect l="33377" t="21705" r="23095" b="6046"/>
          <a:stretch/>
        </p:blipFill>
        <p:spPr>
          <a:xfrm>
            <a:off x="6549656" y="381619"/>
            <a:ext cx="5071157" cy="6081894"/>
          </a:xfrm>
          <a:prstGeom prst="rect">
            <a:avLst/>
          </a:prstGeom>
        </p:spPr>
      </p:pic>
    </p:spTree>
    <p:extLst>
      <p:ext uri="{BB962C8B-B14F-4D97-AF65-F5344CB8AC3E}">
        <p14:creationId xmlns:p14="http://schemas.microsoft.com/office/powerpoint/2010/main" val="51141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4A12F0-8158-4372-9761-AD0A6ED30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26CD928-C32A-0346-AA2B-B64744934742}"/>
              </a:ext>
            </a:extLst>
          </p:cNvPr>
          <p:cNvPicPr>
            <a:picLocks noGrp="1" noChangeAspect="1"/>
          </p:cNvPicPr>
          <p:nvPr>
            <p:ph idx="1"/>
          </p:nvPr>
        </p:nvPicPr>
        <p:blipFill>
          <a:blip r:embed="rId3"/>
          <a:stretch>
            <a:fillRect/>
          </a:stretch>
        </p:blipFill>
        <p:spPr>
          <a:xfrm rot="5400000">
            <a:off x="2919997" y="1046998"/>
            <a:ext cx="6352004" cy="4764003"/>
          </a:xfrm>
          <a:prstGeom prst="rect">
            <a:avLst/>
          </a:prstGeom>
          <a:ln w="190500">
            <a:noFill/>
          </a:ln>
        </p:spPr>
      </p:pic>
      <p:sp>
        <p:nvSpPr>
          <p:cNvPr id="6" name="TextBox 5">
            <a:extLst>
              <a:ext uri="{FF2B5EF4-FFF2-40B4-BE49-F238E27FC236}">
                <a16:creationId xmlns:a16="http://schemas.microsoft.com/office/drawing/2014/main" id="{D86756A2-F389-6642-835F-483E1861A2B0}"/>
              </a:ext>
            </a:extLst>
          </p:cNvPr>
          <p:cNvSpPr txBox="1"/>
          <p:nvPr/>
        </p:nvSpPr>
        <p:spPr>
          <a:xfrm>
            <a:off x="814039" y="2413337"/>
            <a:ext cx="2241395" cy="2031325"/>
          </a:xfrm>
          <a:prstGeom prst="rect">
            <a:avLst/>
          </a:prstGeom>
          <a:noFill/>
        </p:spPr>
        <p:txBody>
          <a:bodyPr wrap="square" rtlCol="0">
            <a:spAutoFit/>
          </a:bodyPr>
          <a:lstStyle/>
          <a:p>
            <a:r>
              <a:rPr lang="en-CA" dirty="0"/>
              <a:t>The unit began with a class brainstorm, so the students could share their current knowledge prior to learning anything further. </a:t>
            </a:r>
          </a:p>
        </p:txBody>
      </p:sp>
    </p:spTree>
    <p:extLst>
      <p:ext uri="{BB962C8B-B14F-4D97-AF65-F5344CB8AC3E}">
        <p14:creationId xmlns:p14="http://schemas.microsoft.com/office/powerpoint/2010/main" val="1586240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24F7045-1B8B-4422-9330-0BC8BF606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ED0B3BD-E968-4364-878A-47D3A6AEF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Content Placeholder 22" descr="Graphical user interface&#10;&#10;Description automatically generated">
            <a:extLst>
              <a:ext uri="{FF2B5EF4-FFF2-40B4-BE49-F238E27FC236}">
                <a16:creationId xmlns:a16="http://schemas.microsoft.com/office/drawing/2014/main" id="{890FA8A7-1233-E549-84A8-88789703FD43}"/>
              </a:ext>
            </a:extLst>
          </p:cNvPr>
          <p:cNvPicPr>
            <a:picLocks noGrp="1" noChangeAspect="1"/>
          </p:cNvPicPr>
          <p:nvPr>
            <p:ph idx="1"/>
          </p:nvPr>
        </p:nvPicPr>
        <p:blipFill rotWithShape="1">
          <a:blip r:embed="rId3"/>
          <a:srcRect l="30329" t="17381" r="30892" b="6671"/>
          <a:stretch/>
        </p:blipFill>
        <p:spPr>
          <a:xfrm>
            <a:off x="900634" y="215866"/>
            <a:ext cx="4575435" cy="6426267"/>
          </a:xfrm>
          <a:prstGeom prst="rect">
            <a:avLst/>
          </a:prstGeom>
        </p:spPr>
      </p:pic>
      <p:sp>
        <p:nvSpPr>
          <p:cNvPr id="32" name="Rectangle 31">
            <a:extLst>
              <a:ext uri="{FF2B5EF4-FFF2-40B4-BE49-F238E27FC236}">
                <a16:creationId xmlns:a16="http://schemas.microsoft.com/office/drawing/2014/main" id="{C8E5BCBF-E5D0-444B-A584-4A5FF79F9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347" y="482600"/>
            <a:ext cx="11240496" cy="5892800"/>
          </a:xfrm>
          <a:prstGeom prst="rect">
            <a:avLst/>
          </a:prstGeom>
          <a:no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Graphical user interface, application, Word&#10;&#10;Description automatically generated">
            <a:extLst>
              <a:ext uri="{FF2B5EF4-FFF2-40B4-BE49-F238E27FC236}">
                <a16:creationId xmlns:a16="http://schemas.microsoft.com/office/drawing/2014/main" id="{B6EB1AF9-265D-114A-82B5-AE4CB5577C1B}"/>
              </a:ext>
            </a:extLst>
          </p:cNvPr>
          <p:cNvPicPr>
            <a:picLocks noChangeAspect="1"/>
          </p:cNvPicPr>
          <p:nvPr/>
        </p:nvPicPr>
        <p:blipFill rotWithShape="1">
          <a:blip r:embed="rId4"/>
          <a:srcRect l="30212" t="16948" r="30941" b="7038"/>
          <a:stretch/>
        </p:blipFill>
        <p:spPr>
          <a:xfrm>
            <a:off x="6602278" y="215866"/>
            <a:ext cx="4463513" cy="6372678"/>
          </a:xfrm>
          <a:prstGeom prst="rect">
            <a:avLst/>
          </a:prstGeom>
        </p:spPr>
      </p:pic>
    </p:spTree>
    <p:extLst>
      <p:ext uri="{BB962C8B-B14F-4D97-AF65-F5344CB8AC3E}">
        <p14:creationId xmlns:p14="http://schemas.microsoft.com/office/powerpoint/2010/main" val="855641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45DE326A-B3AF-3D42-B664-EE1D15E9D229}"/>
              </a:ext>
            </a:extLst>
          </p:cNvPr>
          <p:cNvPicPr>
            <a:picLocks noGrp="1" noChangeAspect="1"/>
          </p:cNvPicPr>
          <p:nvPr>
            <p:ph idx="1"/>
          </p:nvPr>
        </p:nvPicPr>
        <p:blipFill>
          <a:blip r:embed="rId2"/>
          <a:stretch>
            <a:fillRect/>
          </a:stretch>
        </p:blipFill>
        <p:spPr>
          <a:xfrm rot="5400000">
            <a:off x="2981091" y="1092820"/>
            <a:ext cx="6229816" cy="4672361"/>
          </a:xfrm>
        </p:spPr>
      </p:pic>
    </p:spTree>
    <p:extLst>
      <p:ext uri="{BB962C8B-B14F-4D97-AF65-F5344CB8AC3E}">
        <p14:creationId xmlns:p14="http://schemas.microsoft.com/office/powerpoint/2010/main" val="2495126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522A-64DA-B34A-B9F1-05BC85B373FB}"/>
              </a:ext>
            </a:extLst>
          </p:cNvPr>
          <p:cNvSpPr>
            <a:spLocks noGrp="1"/>
          </p:cNvSpPr>
          <p:nvPr>
            <p:ph type="title"/>
          </p:nvPr>
        </p:nvSpPr>
        <p:spPr/>
        <p:txBody>
          <a:bodyPr/>
          <a:lstStyle/>
          <a:p>
            <a:r>
              <a:rPr lang="en-CA" dirty="0"/>
              <a:t>Conclusion</a:t>
            </a:r>
          </a:p>
        </p:txBody>
      </p:sp>
      <p:sp>
        <p:nvSpPr>
          <p:cNvPr id="3" name="Content Placeholder 2">
            <a:extLst>
              <a:ext uri="{FF2B5EF4-FFF2-40B4-BE49-F238E27FC236}">
                <a16:creationId xmlns:a16="http://schemas.microsoft.com/office/drawing/2014/main" id="{D7AF59A3-D57C-174E-B5F5-49E4C34D9D13}"/>
              </a:ext>
            </a:extLst>
          </p:cNvPr>
          <p:cNvSpPr>
            <a:spLocks noGrp="1"/>
          </p:cNvSpPr>
          <p:nvPr>
            <p:ph idx="1"/>
          </p:nvPr>
        </p:nvSpPr>
        <p:spPr/>
        <p:txBody>
          <a:bodyPr/>
          <a:lstStyle/>
          <a:p>
            <a:r>
              <a:rPr lang="en-CA" dirty="0"/>
              <a:t>I walked away from this unit feeling nothing but pride. I think I grew so much as a future educator, as well as an advocate for implementing the First Peoples Principles of Learning into my lessons and the school environment in which I get to work and learn within. </a:t>
            </a:r>
          </a:p>
          <a:p>
            <a:r>
              <a:rPr lang="en-CA" dirty="0"/>
              <a:t>I went through a complete rollercoaster of emotions, being unsure of my ability to teach such an important topic, seeing the progression of my students, and then believing in myself, even if it was just a little bit of a confidence boost. The students’ emotional, spiritual, and educational capabilities were amazing to witness.  </a:t>
            </a:r>
          </a:p>
        </p:txBody>
      </p:sp>
    </p:spTree>
    <p:extLst>
      <p:ext uri="{BB962C8B-B14F-4D97-AF65-F5344CB8AC3E}">
        <p14:creationId xmlns:p14="http://schemas.microsoft.com/office/powerpoint/2010/main" val="3270917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5DC4C042-38B6-B447-BD06-20C65295B6D7}"/>
              </a:ext>
            </a:extLst>
          </p:cNvPr>
          <p:cNvSpPr txBox="1">
            <a:spLocks noChangeArrowheads="1"/>
          </p:cNvSpPr>
          <p:nvPr/>
        </p:nvSpPr>
        <p:spPr bwMode="auto">
          <a:xfrm>
            <a:off x="365125" y="143669"/>
            <a:ext cx="30781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Government </a:t>
            </a:r>
            <a:endParaRPr kumimoji="0" lang="en-US" altLang="en-US" sz="1800" b="0" i="0" u="none" strike="noStrike" cap="none" normalizeH="0" baseline="0" dirty="0">
              <a:ln>
                <a:noFill/>
              </a:ln>
              <a:effectLst/>
              <a:latin typeface="Arial" panose="020B0604020202020204" pitchFamily="34" charset="0"/>
            </a:endParaRPr>
          </a:p>
        </p:txBody>
      </p:sp>
      <p:pic>
        <p:nvPicPr>
          <p:cNvPr id="3073" name="Picture 2">
            <a:extLst>
              <a:ext uri="{FF2B5EF4-FFF2-40B4-BE49-F238E27FC236}">
                <a16:creationId xmlns:a16="http://schemas.microsoft.com/office/drawing/2014/main" id="{6E3EE99F-9958-6942-B2E3-F857F812D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9761" y="132417"/>
            <a:ext cx="2463800" cy="14382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DC6891C1-DE9B-7B47-A508-D3D7A99BA03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6" name="Rectangle 4">
            <a:extLst>
              <a:ext uri="{FF2B5EF4-FFF2-40B4-BE49-F238E27FC236}">
                <a16:creationId xmlns:a16="http://schemas.microsoft.com/office/drawing/2014/main" id="{EBA27EC5-DD53-584B-B0D3-137F972D5FF9}"/>
              </a:ext>
            </a:extLst>
          </p:cNvPr>
          <p:cNvSpPr>
            <a:spLocks noChangeArrowheads="1"/>
          </p:cNvSpPr>
          <p:nvPr/>
        </p:nvSpPr>
        <p:spPr bwMode="auto">
          <a:xfrm>
            <a:off x="519545" y="1511470"/>
            <a:ext cx="11218456"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2" anchor="ctr" anchorCtr="0" compatLnSpc="1">
            <a:prstTxWarp prst="textNoShape">
              <a:avLst/>
            </a:prstTxWarp>
            <a:spAutoFit/>
          </a:bodyPr>
          <a:lstStyle>
            <a:lvl1pPr eaLnBrk="0" fontAlgn="base" hangingPunct="0">
              <a:spcBef>
                <a:spcPct val="0"/>
              </a:spcBef>
              <a:spcAft>
                <a:spcPct val="0"/>
              </a:spcAft>
              <a:tabLst>
                <a:tab pos="879475" algn="l"/>
              </a:tabLst>
              <a:defRPr>
                <a:solidFill>
                  <a:schemeClr val="tx1"/>
                </a:solidFill>
                <a:latin typeface="Arial" panose="020B0604020202020204" pitchFamily="34" charset="0"/>
              </a:defRPr>
            </a:lvl1pPr>
            <a:lvl2pPr eaLnBrk="0" fontAlgn="base" hangingPunct="0">
              <a:spcBef>
                <a:spcPct val="0"/>
              </a:spcBef>
              <a:spcAft>
                <a:spcPct val="0"/>
              </a:spcAft>
              <a:tabLst>
                <a:tab pos="879475" algn="l"/>
              </a:tabLst>
              <a:defRPr>
                <a:solidFill>
                  <a:schemeClr val="tx1"/>
                </a:solidFill>
                <a:latin typeface="Arial" panose="020B0604020202020204" pitchFamily="34" charset="0"/>
              </a:defRPr>
            </a:lvl2pPr>
            <a:lvl3pPr eaLnBrk="0" fontAlgn="base" hangingPunct="0">
              <a:spcBef>
                <a:spcPct val="0"/>
              </a:spcBef>
              <a:spcAft>
                <a:spcPct val="0"/>
              </a:spcAft>
              <a:tabLst>
                <a:tab pos="879475" algn="l"/>
              </a:tabLst>
              <a:defRPr>
                <a:solidFill>
                  <a:schemeClr val="tx1"/>
                </a:solidFill>
                <a:latin typeface="Arial" panose="020B0604020202020204" pitchFamily="34" charset="0"/>
              </a:defRPr>
            </a:lvl3pPr>
            <a:lvl4pPr eaLnBrk="0" fontAlgn="base" hangingPunct="0">
              <a:spcBef>
                <a:spcPct val="0"/>
              </a:spcBef>
              <a:spcAft>
                <a:spcPct val="0"/>
              </a:spcAft>
              <a:tabLst>
                <a:tab pos="879475" algn="l"/>
              </a:tabLst>
              <a:defRPr>
                <a:solidFill>
                  <a:schemeClr val="tx1"/>
                </a:solidFill>
                <a:latin typeface="Arial" panose="020B0604020202020204" pitchFamily="34" charset="0"/>
              </a:defRPr>
            </a:lvl4pPr>
            <a:lvl5pPr eaLnBrk="0" fontAlgn="base" hangingPunct="0">
              <a:spcBef>
                <a:spcPct val="0"/>
              </a:spcBef>
              <a:spcAft>
                <a:spcPct val="0"/>
              </a:spcAft>
              <a:tabLst>
                <a:tab pos="879475" algn="l"/>
              </a:tabLst>
              <a:defRPr>
                <a:solidFill>
                  <a:schemeClr val="tx1"/>
                </a:solidFill>
                <a:latin typeface="Arial" panose="020B0604020202020204" pitchFamily="34" charset="0"/>
              </a:defRPr>
            </a:lvl5pPr>
            <a:lvl6pPr eaLnBrk="0" fontAlgn="base" hangingPunct="0">
              <a:spcBef>
                <a:spcPct val="0"/>
              </a:spcBef>
              <a:spcAft>
                <a:spcPct val="0"/>
              </a:spcAft>
              <a:tabLst>
                <a:tab pos="879475" algn="l"/>
              </a:tabLst>
              <a:defRPr>
                <a:solidFill>
                  <a:schemeClr val="tx1"/>
                </a:solidFill>
                <a:latin typeface="Arial" panose="020B0604020202020204" pitchFamily="34" charset="0"/>
              </a:defRPr>
            </a:lvl6pPr>
            <a:lvl7pPr eaLnBrk="0" fontAlgn="base" hangingPunct="0">
              <a:spcBef>
                <a:spcPct val="0"/>
              </a:spcBef>
              <a:spcAft>
                <a:spcPct val="0"/>
              </a:spcAft>
              <a:tabLst>
                <a:tab pos="879475" algn="l"/>
              </a:tabLst>
              <a:defRPr>
                <a:solidFill>
                  <a:schemeClr val="tx1"/>
                </a:solidFill>
                <a:latin typeface="Arial" panose="020B0604020202020204" pitchFamily="34" charset="0"/>
              </a:defRPr>
            </a:lvl7pPr>
            <a:lvl8pPr eaLnBrk="0" fontAlgn="base" hangingPunct="0">
              <a:spcBef>
                <a:spcPct val="0"/>
              </a:spcBef>
              <a:spcAft>
                <a:spcPct val="0"/>
              </a:spcAft>
              <a:tabLst>
                <a:tab pos="879475" algn="l"/>
              </a:tabLst>
              <a:defRPr>
                <a:solidFill>
                  <a:schemeClr val="tx1"/>
                </a:solidFill>
                <a:latin typeface="Arial" panose="020B0604020202020204" pitchFamily="34" charset="0"/>
              </a:defRPr>
            </a:lvl8pPr>
            <a:lvl9pPr eaLnBrk="0" fontAlgn="base" hangingPunct="0">
              <a:spcBef>
                <a:spcPct val="0"/>
              </a:spcBef>
              <a:spcAft>
                <a:spcPct val="0"/>
              </a:spcAft>
              <a:tabLst>
                <a:tab pos="8794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879475" algn="l"/>
              </a:tabLst>
            </a:pP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79475" algn="l"/>
              </a:tabLst>
            </a:pPr>
            <a:r>
              <a:rPr kumimoji="0" lang="en-US"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Follow-along with the video and fill in the blank spaces. Write a full sentence to answer the question when directed. </a:t>
            </a:r>
          </a:p>
          <a:p>
            <a:pPr marL="0" marR="0" lvl="0" indent="0" algn="l" defTabSz="914400" rtl="0" eaLnBrk="0" fontAlgn="base" latinLnBrk="0" hangingPunct="0">
              <a:lnSpc>
                <a:spcPct val="100000"/>
              </a:lnSpc>
              <a:spcBef>
                <a:spcPct val="0"/>
              </a:spcBef>
              <a:spcAft>
                <a:spcPct val="0"/>
              </a:spcAft>
              <a:buClrTx/>
              <a:buSzTx/>
              <a:buFontTx/>
              <a:buNone/>
              <a:tabLst>
                <a:tab pos="879475" algn="l"/>
              </a:tabLst>
            </a:pP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79475"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main purpose of government is to keep people __________________ and to help people work ___________________.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79475" algn="l"/>
              </a:tabLst>
            </a:pPr>
            <a:endPar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879475"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Laws:</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879475"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You must not cross the road when ________________________________.</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879475"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You must not drive faster than ___________________________________.</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879475"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You must not _________________________________________________.</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79475" algn="l"/>
              </a:tabLst>
            </a:pPr>
            <a:endPar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879475"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Who helps to keep our communities safe and make sure we follow the laws?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79475"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(Answer in a full sentence)</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79475"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___________________________________________________________________________________________________________________. </a:t>
            </a:r>
          </a:p>
          <a:p>
            <a:pPr marL="0" marR="0" lvl="0" indent="0" algn="l" defTabSz="914400" rtl="0" eaLnBrk="0" fontAlgn="base" latinLnBrk="0" hangingPunct="0">
              <a:lnSpc>
                <a:spcPct val="100000"/>
              </a:lnSpc>
              <a:spcBef>
                <a:spcPct val="0"/>
              </a:spcBef>
              <a:spcAft>
                <a:spcPct val="0"/>
              </a:spcAft>
              <a:buClrTx/>
              <a:buSzTx/>
              <a:buFontTx/>
              <a:buNone/>
              <a:tabLst>
                <a:tab pos="879475" algn="l"/>
              </a:tabLst>
            </a:pP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79475"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What are some of the services that government provides?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79475"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(Make a list, it does not need to be in full sentences)</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879475"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879475"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879475"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879475"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tab pos="879475" algn="l"/>
              </a:tabLst>
            </a:pP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79475"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What can the government build? (Make a list)</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879475"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879475"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879475"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a:t>
            </a:r>
          </a:p>
          <a:p>
            <a:pPr marL="0" marR="0" lvl="0" indent="0" algn="l" defTabSz="914400" rtl="0" eaLnBrk="0" fontAlgn="base" latinLnBrk="0" hangingPunct="0">
              <a:lnSpc>
                <a:spcPct val="100000"/>
              </a:lnSpc>
              <a:spcBef>
                <a:spcPct val="0"/>
              </a:spcBef>
              <a:spcAft>
                <a:spcPct val="0"/>
              </a:spcAft>
              <a:buClrTx/>
              <a:buSzTx/>
              <a:buFontTx/>
              <a:buChar char="•"/>
              <a:tabLst>
                <a:tab pos="879475" algn="l"/>
              </a:tabLst>
            </a:pP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79475"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Where does the money come from that the government uses?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79475"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(Answer in a full sentence) ________________________________________________________.</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79475" algn="l"/>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93C9FB2C-F37A-314F-8BCC-17A8164AE9C6}"/>
              </a:ext>
            </a:extLst>
          </p:cNvPr>
          <p:cNvSpPr txBox="1"/>
          <p:nvPr/>
        </p:nvSpPr>
        <p:spPr>
          <a:xfrm>
            <a:off x="519545" y="995224"/>
            <a:ext cx="6771592" cy="369332"/>
          </a:xfrm>
          <a:prstGeom prst="rect">
            <a:avLst/>
          </a:prstGeom>
          <a:noFill/>
        </p:spPr>
        <p:txBody>
          <a:bodyPr wrap="square" rtlCol="0">
            <a:spAutoFit/>
          </a:bodyPr>
          <a:lstStyle/>
          <a:p>
            <a:r>
              <a:rPr lang="en-US" dirty="0"/>
              <a:t>https://</a:t>
            </a:r>
            <a:r>
              <a:rPr lang="en-US" dirty="0" err="1"/>
              <a:t>www.youtube.com</a:t>
            </a:r>
            <a:r>
              <a:rPr lang="en-US" dirty="0"/>
              <a:t>/</a:t>
            </a:r>
            <a:r>
              <a:rPr lang="en-US" dirty="0" err="1"/>
              <a:t>watch?v</a:t>
            </a:r>
            <a:r>
              <a:rPr lang="en-US" dirty="0"/>
              <a:t>=BEb5LHhrqRQ</a:t>
            </a:r>
            <a:r>
              <a:rPr lang="en-CA" dirty="0"/>
              <a:t> </a:t>
            </a:r>
          </a:p>
        </p:txBody>
      </p:sp>
    </p:spTree>
    <p:extLst>
      <p:ext uri="{BB962C8B-B14F-4D97-AF65-F5344CB8AC3E}">
        <p14:creationId xmlns:p14="http://schemas.microsoft.com/office/powerpoint/2010/main" val="2108237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FAC9FD-BAD6-47B4-9C11-BE23CEAC7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5B67B9C-9B45-4084-9BB5-187071EE9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87"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699D13-E8F2-C94E-A73B-C4ECE92AACF2}"/>
              </a:ext>
            </a:extLst>
          </p:cNvPr>
          <p:cNvSpPr>
            <a:spLocks noGrp="1"/>
          </p:cNvSpPr>
          <p:nvPr>
            <p:ph type="title"/>
          </p:nvPr>
        </p:nvSpPr>
        <p:spPr>
          <a:xfrm>
            <a:off x="103635" y="787319"/>
            <a:ext cx="3422930" cy="906400"/>
          </a:xfrm>
        </p:spPr>
        <p:txBody>
          <a:bodyPr>
            <a:normAutofit fontScale="90000"/>
          </a:bodyPr>
          <a:lstStyle/>
          <a:p>
            <a:r>
              <a:rPr lang="en-CA" sz="4400" dirty="0">
                <a:solidFill>
                  <a:srgbClr val="FFFFFF"/>
                </a:solidFill>
              </a:rPr>
              <a:t>Introduction to Canada’s Four Main Political Parties</a:t>
            </a:r>
          </a:p>
        </p:txBody>
      </p:sp>
      <p:sp>
        <p:nvSpPr>
          <p:cNvPr id="3" name="Content Placeholder 2">
            <a:extLst>
              <a:ext uri="{FF2B5EF4-FFF2-40B4-BE49-F238E27FC236}">
                <a16:creationId xmlns:a16="http://schemas.microsoft.com/office/drawing/2014/main" id="{87B7DF01-0E84-0C4E-9AB9-86387BF74FDB}"/>
              </a:ext>
            </a:extLst>
          </p:cNvPr>
          <p:cNvSpPr>
            <a:spLocks noGrp="1"/>
          </p:cNvSpPr>
          <p:nvPr>
            <p:ph idx="1"/>
          </p:nvPr>
        </p:nvSpPr>
        <p:spPr>
          <a:xfrm>
            <a:off x="5114167" y="-762000"/>
            <a:ext cx="6117578" cy="7744691"/>
          </a:xfrm>
          <a:effectLst/>
        </p:spPr>
        <p:txBody>
          <a:bodyPr anchor="ctr">
            <a:normAutofit fontScale="77500" lnSpcReduction="20000"/>
          </a:bodyPr>
          <a:lstStyle/>
          <a:p>
            <a:pPr>
              <a:lnSpc>
                <a:spcPct val="120000"/>
              </a:lnSpc>
            </a:pPr>
            <a:r>
              <a:rPr lang="en-CA" b="1" dirty="0">
                <a:effectLst/>
              </a:rPr>
              <a:t>Canada’s Political Parties</a:t>
            </a:r>
            <a:endParaRPr lang="en-CA" dirty="0">
              <a:effectLst/>
            </a:endParaRPr>
          </a:p>
          <a:p>
            <a:pPr>
              <a:lnSpc>
                <a:spcPct val="120000"/>
              </a:lnSpc>
            </a:pPr>
            <a:r>
              <a:rPr lang="en-CA" dirty="0">
                <a:effectLst/>
              </a:rPr>
              <a:t>Name: ________________  Date: _______________</a:t>
            </a:r>
          </a:p>
          <a:p>
            <a:pPr marL="36900" indent="0">
              <a:lnSpc>
                <a:spcPct val="120000"/>
              </a:lnSpc>
              <a:buNone/>
            </a:pPr>
            <a:endParaRPr lang="en-CA" dirty="0">
              <a:effectLst/>
            </a:endParaRPr>
          </a:p>
          <a:p>
            <a:pPr lvl="0">
              <a:lnSpc>
                <a:spcPct val="120000"/>
              </a:lnSpc>
            </a:pPr>
            <a:r>
              <a:rPr lang="en-CA" dirty="0">
                <a:effectLst/>
              </a:rPr>
              <a:t>Which political party were you assigned? </a:t>
            </a:r>
          </a:p>
          <a:p>
            <a:pPr>
              <a:lnSpc>
                <a:spcPct val="120000"/>
              </a:lnSpc>
            </a:pPr>
            <a:r>
              <a:rPr lang="en-CA" dirty="0">
                <a:effectLst/>
              </a:rPr>
              <a:t>________________________________________________</a:t>
            </a:r>
          </a:p>
          <a:p>
            <a:pPr lvl="0">
              <a:lnSpc>
                <a:spcPct val="120000"/>
              </a:lnSpc>
            </a:pPr>
            <a:r>
              <a:rPr lang="en-CA" dirty="0">
                <a:effectLst/>
              </a:rPr>
              <a:t>Who is the leader of your political party? </a:t>
            </a:r>
          </a:p>
          <a:p>
            <a:pPr>
              <a:lnSpc>
                <a:spcPct val="120000"/>
              </a:lnSpc>
            </a:pPr>
            <a:r>
              <a:rPr lang="en-CA" dirty="0">
                <a:effectLst/>
              </a:rPr>
              <a:t>________________________________________________</a:t>
            </a:r>
          </a:p>
          <a:p>
            <a:pPr lvl="0">
              <a:lnSpc>
                <a:spcPct val="120000"/>
              </a:lnSpc>
            </a:pPr>
            <a:r>
              <a:rPr lang="en-CA" dirty="0">
                <a:effectLst/>
              </a:rPr>
              <a:t>When was your political party founded?</a:t>
            </a:r>
          </a:p>
          <a:p>
            <a:pPr>
              <a:lnSpc>
                <a:spcPct val="120000"/>
              </a:lnSpc>
            </a:pPr>
            <a:r>
              <a:rPr lang="en-CA" dirty="0">
                <a:effectLst/>
              </a:rPr>
              <a:t>________________________________________________</a:t>
            </a:r>
          </a:p>
          <a:p>
            <a:pPr lvl="0">
              <a:lnSpc>
                <a:spcPct val="120000"/>
              </a:lnSpc>
            </a:pPr>
            <a:r>
              <a:rPr lang="en-CA" dirty="0">
                <a:effectLst/>
              </a:rPr>
              <a:t>What is the one classroom law that your party will create?</a:t>
            </a:r>
          </a:p>
          <a:p>
            <a:pPr>
              <a:lnSpc>
                <a:spcPct val="120000"/>
              </a:lnSpc>
            </a:pPr>
            <a:r>
              <a:rPr lang="en-CA" dirty="0">
                <a:effectLst/>
              </a:rPr>
              <a:t>_______________________________________________</a:t>
            </a:r>
          </a:p>
          <a:p>
            <a:pPr>
              <a:lnSpc>
                <a:spcPct val="120000"/>
              </a:lnSpc>
            </a:pPr>
            <a:r>
              <a:rPr lang="en-CA" dirty="0">
                <a:effectLst/>
              </a:rPr>
              <a:t>________________________________________________</a:t>
            </a:r>
          </a:p>
          <a:p>
            <a:pPr>
              <a:lnSpc>
                <a:spcPct val="120000"/>
              </a:lnSpc>
            </a:pPr>
            <a:r>
              <a:rPr lang="en-CA" dirty="0">
                <a:effectLst/>
              </a:rPr>
              <a:t>________________________________________________ </a:t>
            </a:r>
            <a:endParaRPr lang="en-CA" dirty="0"/>
          </a:p>
        </p:txBody>
      </p:sp>
      <p:sp>
        <p:nvSpPr>
          <p:cNvPr id="4" name="TextBox 3">
            <a:extLst>
              <a:ext uri="{FF2B5EF4-FFF2-40B4-BE49-F238E27FC236}">
                <a16:creationId xmlns:a16="http://schemas.microsoft.com/office/drawing/2014/main" id="{5ED10505-DB67-BC47-99C9-2A3A4CB74E6B}"/>
              </a:ext>
            </a:extLst>
          </p:cNvPr>
          <p:cNvSpPr txBox="1"/>
          <p:nvPr/>
        </p:nvSpPr>
        <p:spPr>
          <a:xfrm>
            <a:off x="151021" y="2327564"/>
            <a:ext cx="1715085" cy="1200329"/>
          </a:xfrm>
          <a:prstGeom prst="rect">
            <a:avLst/>
          </a:prstGeom>
          <a:noFill/>
        </p:spPr>
        <p:txBody>
          <a:bodyPr wrap="none" rtlCol="0">
            <a:spAutoFit/>
          </a:bodyPr>
          <a:lstStyle/>
          <a:p>
            <a:pPr marL="342900" indent="-342900">
              <a:buAutoNum type="arabicPeriod"/>
            </a:pPr>
            <a:r>
              <a:rPr lang="en-CA" b="1" dirty="0">
                <a:solidFill>
                  <a:schemeClr val="bg1"/>
                </a:solidFill>
              </a:rPr>
              <a:t>Liberal</a:t>
            </a:r>
          </a:p>
          <a:p>
            <a:pPr marL="342900" indent="-342900">
              <a:buAutoNum type="arabicPeriod"/>
            </a:pPr>
            <a:r>
              <a:rPr lang="en-CA" b="1" dirty="0">
                <a:solidFill>
                  <a:schemeClr val="bg1"/>
                </a:solidFill>
              </a:rPr>
              <a:t>NDP</a:t>
            </a:r>
          </a:p>
          <a:p>
            <a:pPr marL="342900" indent="-342900">
              <a:buAutoNum type="arabicPeriod"/>
            </a:pPr>
            <a:r>
              <a:rPr lang="en-CA" b="1" dirty="0">
                <a:solidFill>
                  <a:schemeClr val="bg1"/>
                </a:solidFill>
              </a:rPr>
              <a:t>Conservative</a:t>
            </a:r>
          </a:p>
          <a:p>
            <a:pPr marL="342900" indent="-342900">
              <a:buAutoNum type="arabicPeriod"/>
            </a:pPr>
            <a:r>
              <a:rPr lang="en-CA" b="1" dirty="0">
                <a:solidFill>
                  <a:schemeClr val="bg1"/>
                </a:solidFill>
              </a:rPr>
              <a:t>Green</a:t>
            </a:r>
          </a:p>
        </p:txBody>
      </p:sp>
      <p:pic>
        <p:nvPicPr>
          <p:cNvPr id="6" name="Picture 5">
            <a:extLst>
              <a:ext uri="{FF2B5EF4-FFF2-40B4-BE49-F238E27FC236}">
                <a16:creationId xmlns:a16="http://schemas.microsoft.com/office/drawing/2014/main" id="{9F8E4E32-CA0C-8941-9972-6300BC608F4D}"/>
              </a:ext>
            </a:extLst>
          </p:cNvPr>
          <p:cNvPicPr>
            <a:picLocks noChangeAspect="1"/>
          </p:cNvPicPr>
          <p:nvPr/>
        </p:nvPicPr>
        <p:blipFill rotWithShape="1">
          <a:blip r:embed="rId2"/>
          <a:srcRect l="7039" t="4849" r="70992" b="3030"/>
          <a:stretch/>
        </p:blipFill>
        <p:spPr>
          <a:xfrm>
            <a:off x="2603615" y="2481038"/>
            <a:ext cx="1550297" cy="4062847"/>
          </a:xfrm>
          <a:prstGeom prst="rect">
            <a:avLst/>
          </a:prstGeom>
        </p:spPr>
      </p:pic>
      <p:sp>
        <p:nvSpPr>
          <p:cNvPr id="7" name="TextBox 6">
            <a:extLst>
              <a:ext uri="{FF2B5EF4-FFF2-40B4-BE49-F238E27FC236}">
                <a16:creationId xmlns:a16="http://schemas.microsoft.com/office/drawing/2014/main" id="{7FBAA86F-159C-454E-BF4B-DDA3A3535945}"/>
              </a:ext>
            </a:extLst>
          </p:cNvPr>
          <p:cNvSpPr txBox="1"/>
          <p:nvPr/>
        </p:nvSpPr>
        <p:spPr>
          <a:xfrm>
            <a:off x="151022" y="3691054"/>
            <a:ext cx="1952220" cy="2862322"/>
          </a:xfrm>
          <a:prstGeom prst="rect">
            <a:avLst/>
          </a:prstGeom>
          <a:noFill/>
        </p:spPr>
        <p:txBody>
          <a:bodyPr wrap="square" rtlCol="0">
            <a:spAutoFit/>
          </a:bodyPr>
          <a:lstStyle/>
          <a:p>
            <a:r>
              <a:rPr lang="en-CA" dirty="0">
                <a:solidFill>
                  <a:schemeClr val="bg1"/>
                </a:solidFill>
              </a:rPr>
              <a:t>The students were broken into four groups and assigned a political party to research on the iPad. In their group, they created a classroom law for our mock election to follow. </a:t>
            </a:r>
          </a:p>
        </p:txBody>
      </p:sp>
    </p:spTree>
    <p:extLst>
      <p:ext uri="{BB962C8B-B14F-4D97-AF65-F5344CB8AC3E}">
        <p14:creationId xmlns:p14="http://schemas.microsoft.com/office/powerpoint/2010/main" val="393494699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udy Old Style"/>
              <a:ea typeface="+mn-ea"/>
              <a:cs typeface="+mn-cs"/>
            </a:endParaRPr>
          </a:p>
        </p:txBody>
      </p:sp>
      <p:pic>
        <p:nvPicPr>
          <p:cNvPr id="3" name="Picture 2">
            <a:extLst>
              <a:ext uri="{FF2B5EF4-FFF2-40B4-BE49-F238E27FC236}">
                <a16:creationId xmlns:a16="http://schemas.microsoft.com/office/drawing/2014/main" id="{72B2D6DE-C9B5-4678-91EF-77E85F2350DA}"/>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b="-1"/>
          <a:stretch/>
        </p:blipFill>
        <p:spPr>
          <a:xfrm>
            <a:off x="0" y="-1"/>
            <a:ext cx="6096000" cy="6857990"/>
          </a:xfrm>
          <a:prstGeom prst="rect">
            <a:avLst/>
          </a:prstGeom>
        </p:spPr>
      </p:pic>
      <p:pic>
        <p:nvPicPr>
          <p:cNvPr id="57" name="Picture 56">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89559F60-4CE1-4E2F-86EA-1B60679F1F4A}"/>
              </a:ext>
            </a:extLst>
          </p:cNvPr>
          <p:cNvSpPr>
            <a:spLocks noGrp="1"/>
          </p:cNvSpPr>
          <p:nvPr>
            <p:ph type="title"/>
          </p:nvPr>
        </p:nvSpPr>
        <p:spPr>
          <a:xfrm>
            <a:off x="6922264" y="1164771"/>
            <a:ext cx="4538124" cy="970450"/>
          </a:xfrm>
        </p:spPr>
        <p:txBody>
          <a:bodyPr anchor="b">
            <a:normAutofit fontScale="90000"/>
          </a:bodyPr>
          <a:lstStyle/>
          <a:p>
            <a:pPr algn="l"/>
            <a:r>
              <a:rPr lang="en-US" sz="4000" dirty="0"/>
              <a:t>Mock Election Voting Card</a:t>
            </a:r>
          </a:p>
        </p:txBody>
      </p:sp>
      <p:graphicFrame>
        <p:nvGraphicFramePr>
          <p:cNvPr id="4" name="Table 3">
            <a:extLst>
              <a:ext uri="{FF2B5EF4-FFF2-40B4-BE49-F238E27FC236}">
                <a16:creationId xmlns:a16="http://schemas.microsoft.com/office/drawing/2014/main" id="{49C38B9F-CCD8-014D-8926-37192C761F0A}"/>
              </a:ext>
            </a:extLst>
          </p:cNvPr>
          <p:cNvGraphicFramePr>
            <a:graphicFrameLocks noGrp="1"/>
          </p:cNvGraphicFramePr>
          <p:nvPr>
            <p:extLst>
              <p:ext uri="{D42A27DB-BD31-4B8C-83A1-F6EECF244321}">
                <p14:modId xmlns:p14="http://schemas.microsoft.com/office/powerpoint/2010/main" val="2467890095"/>
              </p:ext>
            </p:extLst>
          </p:nvPr>
        </p:nvGraphicFramePr>
        <p:xfrm>
          <a:off x="205157" y="2008412"/>
          <a:ext cx="4935556" cy="3066310"/>
        </p:xfrm>
        <a:graphic>
          <a:graphicData uri="http://schemas.openxmlformats.org/drawingml/2006/table">
            <a:tbl>
              <a:tblPr firstRow="1" firstCol="1" bandRow="1">
                <a:tableStyleId>{5C22544A-7EE6-4342-B048-85BDC9FD1C3A}</a:tableStyleId>
              </a:tblPr>
              <a:tblGrid>
                <a:gridCol w="4935556">
                  <a:extLst>
                    <a:ext uri="{9D8B030D-6E8A-4147-A177-3AD203B41FA5}">
                      <a16:colId xmlns:a16="http://schemas.microsoft.com/office/drawing/2014/main" val="3798437748"/>
                    </a:ext>
                  </a:extLst>
                </a:gridCol>
              </a:tblGrid>
              <a:tr h="574486">
                <a:tc>
                  <a:txBody>
                    <a:bodyPr/>
                    <a:lstStyle/>
                    <a:p>
                      <a:pPr algn="ctr"/>
                      <a:r>
                        <a:rPr lang="en-CA" sz="2400">
                          <a:effectLst/>
                        </a:rPr>
                        <a:t>Circle which party you would like to vote for:</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4707813"/>
                  </a:ext>
                </a:extLst>
              </a:tr>
              <a:tr h="611332">
                <a:tc>
                  <a:txBody>
                    <a:bodyPr/>
                    <a:lstStyle/>
                    <a:p>
                      <a:pPr marL="342900" lvl="0" indent="-342900">
                        <a:buFont typeface="+mj-lt"/>
                        <a:buAutoNum type="arabicPeriod"/>
                      </a:pPr>
                      <a:r>
                        <a:rPr lang="en-CA" sz="2600">
                          <a:effectLst/>
                        </a:rPr>
                        <a:t>Liberal Party </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834959"/>
                  </a:ext>
                </a:extLst>
              </a:tr>
              <a:tr h="574486">
                <a:tc>
                  <a:txBody>
                    <a:bodyPr/>
                    <a:lstStyle/>
                    <a:p>
                      <a:pPr marL="342900" lvl="0" indent="-342900">
                        <a:buFont typeface="+mj-lt"/>
                        <a:buAutoNum type="arabicPeriod"/>
                      </a:pPr>
                      <a:r>
                        <a:rPr lang="en-CA" sz="2600">
                          <a:effectLst/>
                        </a:rPr>
                        <a:t>NDP </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206411"/>
                  </a:ext>
                </a:extLst>
              </a:tr>
              <a:tr h="574486">
                <a:tc>
                  <a:txBody>
                    <a:bodyPr/>
                    <a:lstStyle/>
                    <a:p>
                      <a:pPr marL="342900" lvl="0" indent="-342900">
                        <a:buFont typeface="+mj-lt"/>
                        <a:buAutoNum type="arabicPeriod"/>
                      </a:pPr>
                      <a:r>
                        <a:rPr lang="en-CA" sz="2600">
                          <a:effectLst/>
                        </a:rPr>
                        <a:t>Green Party</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6907280"/>
                  </a:ext>
                </a:extLst>
              </a:tr>
              <a:tr h="574486">
                <a:tc>
                  <a:txBody>
                    <a:bodyPr/>
                    <a:lstStyle/>
                    <a:p>
                      <a:pPr marL="342900" lvl="0" indent="-342900">
                        <a:buFont typeface="+mj-lt"/>
                        <a:buAutoNum type="arabicPeriod"/>
                      </a:pPr>
                      <a:r>
                        <a:rPr lang="en-CA" sz="2600" dirty="0">
                          <a:effectLst/>
                        </a:rPr>
                        <a:t>Conservative Party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8247984"/>
                  </a:ext>
                </a:extLst>
              </a:tr>
            </a:tbl>
          </a:graphicData>
        </a:graphic>
      </p:graphicFrame>
      <p:sp>
        <p:nvSpPr>
          <p:cNvPr id="5" name="TextBox 4">
            <a:extLst>
              <a:ext uri="{FF2B5EF4-FFF2-40B4-BE49-F238E27FC236}">
                <a16:creationId xmlns:a16="http://schemas.microsoft.com/office/drawing/2014/main" id="{D7952F45-B3D4-BA45-BFB4-BA0577C358D7}"/>
              </a:ext>
            </a:extLst>
          </p:cNvPr>
          <p:cNvSpPr txBox="1"/>
          <p:nvPr/>
        </p:nvSpPr>
        <p:spPr>
          <a:xfrm>
            <a:off x="7125630" y="2888166"/>
            <a:ext cx="3802566" cy="1754326"/>
          </a:xfrm>
          <a:prstGeom prst="rect">
            <a:avLst/>
          </a:prstGeom>
          <a:noFill/>
        </p:spPr>
        <p:txBody>
          <a:bodyPr wrap="square" rtlCol="0">
            <a:spAutoFit/>
          </a:bodyPr>
          <a:lstStyle/>
          <a:p>
            <a:r>
              <a:rPr lang="en-CA" dirty="0"/>
              <a:t>The students then shared their classroom law to me, and I wrote them onto the whiteboard. We conducted a mock election based on the classroom law that they liked best. The kids loved it!</a:t>
            </a:r>
          </a:p>
        </p:txBody>
      </p:sp>
    </p:spTree>
    <p:extLst>
      <p:ext uri="{BB962C8B-B14F-4D97-AF65-F5344CB8AC3E}">
        <p14:creationId xmlns:p14="http://schemas.microsoft.com/office/powerpoint/2010/main" val="3220235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89555A-EE48-D243-9355-40B775B417D9}"/>
              </a:ext>
            </a:extLst>
          </p:cNvPr>
          <p:cNvSpPr>
            <a:spLocks noGrp="1"/>
          </p:cNvSpPr>
          <p:nvPr>
            <p:ph idx="1"/>
          </p:nvPr>
        </p:nvSpPr>
        <p:spPr>
          <a:xfrm>
            <a:off x="7990609" y="810492"/>
            <a:ext cx="3262746" cy="2618508"/>
          </a:xfrm>
        </p:spPr>
        <p:txBody>
          <a:bodyPr/>
          <a:lstStyle/>
          <a:p>
            <a:r>
              <a:rPr lang="en-CA" dirty="0"/>
              <a:t>As an extra assignment, the students could complete this crossword puzzle that I made. </a:t>
            </a:r>
          </a:p>
        </p:txBody>
      </p:sp>
      <p:sp>
        <p:nvSpPr>
          <p:cNvPr id="4" name="Rectangle 2">
            <a:extLst>
              <a:ext uri="{FF2B5EF4-FFF2-40B4-BE49-F238E27FC236}">
                <a16:creationId xmlns:a16="http://schemas.microsoft.com/office/drawing/2014/main" id="{5E30EC8E-9FBD-4F46-86F6-EE2A8B9EAD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2049" name="Picture 5" descr="A picture containing shape&#10;&#10;Description automatically generated">
            <a:extLst>
              <a:ext uri="{FF2B5EF4-FFF2-40B4-BE49-F238E27FC236}">
                <a16:creationId xmlns:a16="http://schemas.microsoft.com/office/drawing/2014/main" id="{750A7156-3DA0-0844-827B-17D6A62F8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149"/>
          <a:stretch>
            <a:fillRect/>
          </a:stretch>
        </p:blipFill>
        <p:spPr bwMode="auto">
          <a:xfrm>
            <a:off x="311130" y="189137"/>
            <a:ext cx="7086280" cy="647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619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E70A317-DCED-4E80-AA2D-467D8702E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F4057B-23D5-8E42-A880-8FDA0BE7497C}"/>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3900"/>
              <a:t>The Pivotal Moment: Teaching First Peoples Governance for the First Time!</a:t>
            </a:r>
          </a:p>
        </p:txBody>
      </p:sp>
      <p:sp>
        <p:nvSpPr>
          <p:cNvPr id="73" name="Rectangle 72">
            <a:extLst>
              <a:ext uri="{FF2B5EF4-FFF2-40B4-BE49-F238E27FC236}">
                <a16:creationId xmlns:a16="http://schemas.microsoft.com/office/drawing/2014/main" id="{A6D87845-294F-40CB-BC48-46455460D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5671" y="0"/>
            <a:ext cx="75363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earsonSchoolCanada.ca - Inquiring Minds | Program Components">
            <a:extLst>
              <a:ext uri="{FF2B5EF4-FFF2-40B4-BE49-F238E27FC236}">
                <a16:creationId xmlns:a16="http://schemas.microsoft.com/office/drawing/2014/main" id="{EC4BF23D-1F8A-964D-BAD7-2857FEC5566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287453" y="609600"/>
            <a:ext cx="4271391"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005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739FF1-D409-C44D-A680-45BDC6BADF51}"/>
              </a:ext>
            </a:extLst>
          </p:cNvPr>
          <p:cNvSpPr>
            <a:spLocks noGrp="1"/>
          </p:cNvSpPr>
          <p:nvPr>
            <p:ph idx="1"/>
          </p:nvPr>
        </p:nvSpPr>
        <p:spPr>
          <a:xfrm>
            <a:off x="919119" y="587892"/>
            <a:ext cx="10353762" cy="5961764"/>
          </a:xfrm>
        </p:spPr>
        <p:txBody>
          <a:bodyPr>
            <a:normAutofit lnSpcReduction="10000"/>
          </a:bodyPr>
          <a:lstStyle/>
          <a:p>
            <a:r>
              <a:rPr lang="en-CA" dirty="0"/>
              <a:t>Along with the textbook displayed above, many other methods of differentiated instruction were used to accompany my teaching of this unit. </a:t>
            </a:r>
          </a:p>
          <a:p>
            <a:r>
              <a:rPr lang="en-CA" dirty="0"/>
              <a:t>We started off with a brainstorm about what the students already knew about governance in Indigenous communities. </a:t>
            </a:r>
          </a:p>
          <a:p>
            <a:r>
              <a:rPr lang="en-CA" dirty="0"/>
              <a:t>I was pleasantly surprised to learn that many of them had learnt about elders before and knew that elders were incredibly significant to First Peoples governance. I wrote their responses on a chart paper in BLACK ink. </a:t>
            </a:r>
          </a:p>
          <a:p>
            <a:r>
              <a:rPr lang="en-CA" dirty="0"/>
              <a:t>Once we finished these lessons, the students told me what they had learnt about First Peoples governance, and I added their responses to the chart paper in BLUE ink, to display their growth. </a:t>
            </a:r>
          </a:p>
          <a:p>
            <a:r>
              <a:rPr lang="en-CA" dirty="0"/>
              <a:t>The students were so proud to share what they knew and learnt about this topic. It was such a rich and rewarding experience for me as a Teacher Candidate to feel fulfilled both in my own abilities, and in the students’ passion for learning such valuable information about out local governance (and furthering their sense of place).</a:t>
            </a:r>
          </a:p>
        </p:txBody>
      </p:sp>
    </p:spTree>
    <p:extLst>
      <p:ext uri="{BB962C8B-B14F-4D97-AF65-F5344CB8AC3E}">
        <p14:creationId xmlns:p14="http://schemas.microsoft.com/office/powerpoint/2010/main" val="1079988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FDF68-4C4E-4B42-999A-553A356AF01F}"/>
              </a:ext>
            </a:extLst>
          </p:cNvPr>
          <p:cNvSpPr>
            <a:spLocks noGrp="1"/>
          </p:cNvSpPr>
          <p:nvPr>
            <p:ph type="ctrTitle"/>
          </p:nvPr>
        </p:nvSpPr>
        <p:spPr>
          <a:xfrm>
            <a:off x="1452617" y="976508"/>
            <a:ext cx="5525305" cy="2367221"/>
          </a:xfrm>
        </p:spPr>
        <p:txBody>
          <a:bodyPr>
            <a:normAutofit/>
          </a:bodyPr>
          <a:lstStyle/>
          <a:p>
            <a:r>
              <a:rPr lang="en-CA" sz="5400"/>
              <a:t>First Nations Government</a:t>
            </a:r>
          </a:p>
        </p:txBody>
      </p:sp>
      <p:sp>
        <p:nvSpPr>
          <p:cNvPr id="3" name="Subtitle 2">
            <a:extLst>
              <a:ext uri="{FF2B5EF4-FFF2-40B4-BE49-F238E27FC236}">
                <a16:creationId xmlns:a16="http://schemas.microsoft.com/office/drawing/2014/main" id="{0F754AAE-FCC0-8841-A9CF-385BA898EA18}"/>
              </a:ext>
            </a:extLst>
          </p:cNvPr>
          <p:cNvSpPr>
            <a:spLocks noGrp="1"/>
          </p:cNvSpPr>
          <p:nvPr>
            <p:ph type="subTitle" idx="1"/>
          </p:nvPr>
        </p:nvSpPr>
        <p:spPr>
          <a:xfrm>
            <a:off x="1452617" y="3531204"/>
            <a:ext cx="5530919" cy="1606576"/>
          </a:xfrm>
        </p:spPr>
        <p:txBody>
          <a:bodyPr>
            <a:normAutofit/>
          </a:bodyPr>
          <a:lstStyle/>
          <a:p>
            <a:r>
              <a:rPr lang="en-CA"/>
              <a:t>Follow along on your worksheets and fill out as we go!</a:t>
            </a:r>
          </a:p>
          <a:p>
            <a:r>
              <a:rPr lang="en-CA"/>
              <a:t>Remember: this topic is all about </a:t>
            </a:r>
            <a:r>
              <a:rPr lang="en-CA" b="1"/>
              <a:t>respect!</a:t>
            </a:r>
            <a:endParaRPr lang="en-CA" b="1" dirty="0"/>
          </a:p>
        </p:txBody>
      </p:sp>
      <p:pic>
        <p:nvPicPr>
          <p:cNvPr id="1026" name="Picture 2" descr="Tsimshian | The Canadian Encyclopedia">
            <a:extLst>
              <a:ext uri="{FF2B5EF4-FFF2-40B4-BE49-F238E27FC236}">
                <a16:creationId xmlns:a16="http://schemas.microsoft.com/office/drawing/2014/main" id="{97DC4F54-01C1-C54B-8D41-694EC2BA328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16373" y="1488593"/>
            <a:ext cx="2799103" cy="312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3666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2.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64B270AB-C138-415C-897E-3C24487DECF1}">
  <ds:schemaRefs>
    <ds:schemaRef ds:uri="http://schemas.microsoft.com/sharepoint/v3/contenttype/forms"/>
  </ds:schemaRefs>
</ds:datastoreItem>
</file>

<file path=customXml/itemProps2.xml><?xml version="1.0" encoding="utf-8"?>
<ds:datastoreItem xmlns:ds="http://schemas.openxmlformats.org/officeDocument/2006/customXml" ds:itemID="{0585E981-8C91-4205-A0C3-C991F42B4C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C4C00F4-06E9-43E3-AD97-88A857CEFA82}">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SlateVTI</Template>
  <TotalTime>434</TotalTime>
  <Words>1204</Words>
  <Application>Microsoft Macintosh PowerPoint</Application>
  <PresentationFormat>Widescreen</PresentationFormat>
  <Paragraphs>134</Paragraphs>
  <Slides>22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Goudy Old Style</vt:lpstr>
      <vt:lpstr>Wingdings 2</vt:lpstr>
      <vt:lpstr>SlateVTI</vt:lpstr>
      <vt:lpstr>Life-Writing: Governance and First Nations </vt:lpstr>
      <vt:lpstr>PowerPoint Presentation</vt:lpstr>
      <vt:lpstr>PowerPoint Presentation</vt:lpstr>
      <vt:lpstr>Introduction to Canada’s Four Main Political Parties</vt:lpstr>
      <vt:lpstr>Mock Election Voting Card</vt:lpstr>
      <vt:lpstr>PowerPoint Presentation</vt:lpstr>
      <vt:lpstr>The Pivotal Moment: Teaching First Peoples Governance for the First Time!</vt:lpstr>
      <vt:lpstr>PowerPoint Presentation</vt:lpstr>
      <vt:lpstr>First Nations Government</vt:lpstr>
      <vt:lpstr>PowerPoint Presentation</vt:lpstr>
      <vt:lpstr>1. Who are the first nations peoples of Canada?</vt:lpstr>
      <vt:lpstr>Family and community </vt:lpstr>
      <vt:lpstr>Roles and responsibilities</vt:lpstr>
      <vt:lpstr>Models of government</vt:lpstr>
      <vt:lpstr>What are some qualities of a leader?</vt:lpstr>
      <vt:lpstr>Territories and communities</vt:lpstr>
      <vt:lpstr>Municipal Government</vt:lpstr>
      <vt:lpstr>PowerPoint Presentation</vt:lpstr>
      <vt:lpstr>PowerPoint Presentation</vt:lpstr>
      <vt:lpstr>PowerPoint Presentation</vt:lpstr>
      <vt:lpstr>PowerPoint Presentation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Life-Writing </dc:title>
  <dc:creator>Emily Barron</dc:creator>
  <cp:lastModifiedBy>Emily Barron</cp:lastModifiedBy>
  <cp:revision>2</cp:revision>
  <dcterms:created xsi:type="dcterms:W3CDTF">2022-03-26T20:44:54Z</dcterms:created>
  <dcterms:modified xsi:type="dcterms:W3CDTF">2022-03-27T04:05:14Z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