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60" r:id="rId7"/>
    <p:sldId id="258" r:id="rId8"/>
    <p:sldId id="261" r:id="rId9"/>
    <p:sldId id="286" r:id="rId10"/>
    <p:sldId id="262" r:id="rId11"/>
    <p:sldId id="283" r:id="rId12"/>
    <p:sldId id="264" r:id="rId13"/>
    <p:sldId id="266" r:id="rId14"/>
    <p:sldId id="284" r:id="rId15"/>
    <p:sldId id="267" r:id="rId16"/>
    <p:sldId id="269" r:id="rId17"/>
    <p:sldId id="268"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3" autoAdjust="0"/>
    <p:restoredTop sz="94648"/>
  </p:normalViewPr>
  <p:slideViewPr>
    <p:cSldViewPr snapToGrid="0">
      <p:cViewPr>
        <p:scale>
          <a:sx n="64" d="100"/>
          <a:sy n="64" d="100"/>
        </p:scale>
        <p:origin x="528" y="131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pattFill prst="ltUpDiag">
                <a:fgClr>
                  <a:schemeClr val="accent1">
                    <a:lumMod val="50000"/>
                  </a:schemeClr>
                </a:fgClr>
                <a:bgClr>
                  <a:schemeClr val="accent6"/>
                </a:bgClr>
              </a:pattFill>
              <a:ln w="12700">
                <a:solidFill>
                  <a:schemeClr val="accent6">
                    <a:lumMod val="60000"/>
                    <a:lumOff val="40000"/>
                  </a:schemeClr>
                </a:solidFill>
              </a:ln>
              <a:effectLst/>
            </c:spPr>
            <c:extLst>
              <c:ext xmlns:c16="http://schemas.microsoft.com/office/drawing/2014/chart" uri="{C3380CC4-5D6E-409C-BE32-E72D297353CC}">
                <c16:uniqueId val="{00000001-73FB-9843-92B3-91A80E32B7C5}"/>
              </c:ext>
            </c:extLst>
          </c:dPt>
          <c:dPt>
            <c:idx val="2"/>
            <c:invertIfNegative val="0"/>
            <c:bubble3D val="0"/>
            <c:spPr>
              <a:pattFill prst="ltUpDiag">
                <a:fgClr>
                  <a:schemeClr val="accent1">
                    <a:lumMod val="50000"/>
                  </a:schemeClr>
                </a:fgClr>
                <a:bgClr>
                  <a:schemeClr val="accent3"/>
                </a:bgClr>
              </a:pattFill>
              <a:ln w="12700">
                <a:solidFill>
                  <a:schemeClr val="accent3">
                    <a:lumMod val="60000"/>
                    <a:lumOff val="40000"/>
                  </a:schemeClr>
                </a:solidFill>
              </a:ln>
              <a:effectLst/>
            </c:spPr>
            <c:extLst>
              <c:ext xmlns:c16="http://schemas.microsoft.com/office/drawing/2014/chart" uri="{C3380CC4-5D6E-409C-BE32-E72D297353CC}">
                <c16:uniqueId val="{00000007-73FB-9843-92B3-91A80E32B7C5}"/>
              </c:ext>
            </c:extLst>
          </c:dPt>
          <c:dPt>
            <c:idx val="3"/>
            <c:invertIfNegative val="0"/>
            <c:bubble3D val="0"/>
            <c:spPr>
              <a:pattFill prst="ltUpDiag">
                <a:fgClr>
                  <a:schemeClr val="accent1">
                    <a:lumMod val="50000"/>
                  </a:schemeClr>
                </a:fgClr>
                <a:bgClr>
                  <a:schemeClr val="accent1">
                    <a:lumMod val="60000"/>
                    <a:lumOff val="40000"/>
                  </a:schemeClr>
                </a:bgClr>
              </a:pattFill>
              <a:ln w="12700">
                <a:solidFill>
                  <a:schemeClr val="accent1">
                    <a:lumMod val="40000"/>
                    <a:lumOff val="60000"/>
                  </a:schemeClr>
                </a:solidFill>
              </a:ln>
              <a:effectLst/>
            </c:spPr>
            <c:extLst>
              <c:ext xmlns:c16="http://schemas.microsoft.com/office/drawing/2014/chart" uri="{C3380CC4-5D6E-409C-BE32-E72D297353CC}">
                <c16:uniqueId val="{00000003-73FB-9843-92B3-91A80E32B7C5}"/>
              </c:ext>
            </c:extLst>
          </c:dPt>
          <c:dPt>
            <c:idx val="4"/>
            <c:invertIfNegative val="0"/>
            <c:bubble3D val="0"/>
            <c:spPr>
              <a:pattFill prst="ltUpDiag">
                <a:fgClr>
                  <a:schemeClr val="accent1">
                    <a:lumMod val="50000"/>
                  </a:schemeClr>
                </a:fgClr>
                <a:bgClr>
                  <a:schemeClr val="accent2"/>
                </a:bgClr>
              </a:pattFill>
              <a:ln w="12700">
                <a:solidFill>
                  <a:schemeClr val="accent2">
                    <a:lumMod val="60000"/>
                    <a:lumOff val="40000"/>
                  </a:schemeClr>
                </a:solidFill>
              </a:ln>
              <a:effectLst/>
            </c:spPr>
            <c:extLst>
              <c:ext xmlns:c16="http://schemas.microsoft.com/office/drawing/2014/chart" uri="{C3380CC4-5D6E-409C-BE32-E72D297353CC}">
                <c16:uniqueId val="{00000005-73FB-9843-92B3-91A80E32B7C5}"/>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73FB-9843-92B3-91A80E32B7C5}"/>
            </c:ext>
          </c:extLst>
        </c:ser>
        <c:dLbls>
          <c:showLegendKey val="0"/>
          <c:showVal val="0"/>
          <c:showCatName val="0"/>
          <c:showSerName val="0"/>
          <c:showPercent val="0"/>
          <c:showBubbleSize val="0"/>
        </c:dLbls>
        <c:gapWidth val="24"/>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4/4/22</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4/4/22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3313281" y="3099816"/>
            <a:ext cx="7077456" cy="1243584"/>
          </a:xfrm>
        </p:spPr>
        <p:txBody>
          <a:bodyPr/>
          <a:lstStyle/>
          <a:p>
            <a:br>
              <a:rPr lang="en-US" sz="3600" dirty="0"/>
            </a:br>
            <a:br>
              <a:rPr lang="en-US" sz="3600" dirty="0"/>
            </a:br>
            <a:r>
              <a:rPr lang="en-US" sz="3600" dirty="0"/>
              <a:t>421 Summative Presentation:</a:t>
            </a:r>
            <a:br>
              <a:rPr lang="en-US" sz="3600" dirty="0"/>
            </a:br>
            <a:r>
              <a:rPr lang="en-US" sz="3600" dirty="0"/>
              <a:t>Assessment Practices for Diverse Learners </a:t>
            </a:r>
            <a:br>
              <a:rPr lang="en-US" sz="3600" dirty="0"/>
            </a:br>
            <a:r>
              <a:rPr lang="en-US" sz="3600" dirty="0"/>
              <a:t>*</a:t>
            </a:r>
            <a:r>
              <a:rPr lang="en-US" sz="1800" dirty="0"/>
              <a:t>Specifically, those with dyslexia*</a:t>
            </a:r>
            <a:br>
              <a:rPr lang="en-US" dirty="0"/>
            </a:br>
            <a:endParaRPr lang="en-US" dirty="0"/>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3439405" y="3706788"/>
            <a:ext cx="7077456" cy="868680"/>
          </a:xfrm>
        </p:spPr>
        <p:txBody>
          <a:bodyPr>
            <a:normAutofit fontScale="85000" lnSpcReduction="20000"/>
          </a:bodyPr>
          <a:lstStyle/>
          <a:p>
            <a:pPr marL="0" indent="0">
              <a:buNone/>
            </a:pPr>
            <a:endParaRPr lang="en-US" dirty="0"/>
          </a:p>
          <a:p>
            <a:pPr marL="0" indent="0">
              <a:buNone/>
            </a:pPr>
            <a:endParaRPr lang="en-US" dirty="0"/>
          </a:p>
          <a:p>
            <a:pPr marL="0" indent="0">
              <a:buNone/>
            </a:pPr>
            <a:r>
              <a:rPr lang="en-US" dirty="0"/>
              <a:t>Emily, Tegan, Connor </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p:txBody>
          <a:bodyPr/>
          <a:lstStyle/>
          <a:p>
            <a:r>
              <a:rPr lang="en-US" dirty="0"/>
              <a:t>Table</a:t>
            </a:r>
          </a:p>
        </p:txBody>
      </p:sp>
      <p:graphicFrame>
        <p:nvGraphicFramePr>
          <p:cNvPr id="6" name="Table 5">
            <a:extLst>
              <a:ext uri="{FF2B5EF4-FFF2-40B4-BE49-F238E27FC236}">
                <a16:creationId xmlns:a16="http://schemas.microsoft.com/office/drawing/2014/main" id="{E8EEB296-8554-4D20-B3B8-C0BBC380A58D}"/>
              </a:ext>
            </a:extLst>
          </p:cNvPr>
          <p:cNvGraphicFramePr>
            <a:graphicFrameLocks noGrp="1"/>
          </p:cNvGraphicFramePr>
          <p:nvPr>
            <p:extLst>
              <p:ext uri="{D42A27DB-BD31-4B8C-83A1-F6EECF244321}">
                <p14:modId xmlns:p14="http://schemas.microsoft.com/office/powerpoint/2010/main" val="2357960289"/>
              </p:ext>
            </p:extLst>
          </p:nvPr>
        </p:nvGraphicFramePr>
        <p:xfrm>
          <a:off x="1130300" y="1856740"/>
          <a:ext cx="9931400" cy="3931920"/>
        </p:xfrm>
        <a:graphic>
          <a:graphicData uri="http://schemas.openxmlformats.org/drawingml/2006/table">
            <a:tbl>
              <a:tblPr firstRow="1" bandRow="1">
                <a:tableStyleId>{5C22544A-7EE6-4342-B048-85BDC9FD1C3A}</a:tableStyleId>
              </a:tblPr>
              <a:tblGrid>
                <a:gridCol w="2482850">
                  <a:extLst>
                    <a:ext uri="{9D8B030D-6E8A-4147-A177-3AD203B41FA5}">
                      <a16:colId xmlns:a16="http://schemas.microsoft.com/office/drawing/2014/main" val="3559833401"/>
                    </a:ext>
                  </a:extLst>
                </a:gridCol>
                <a:gridCol w="2482850">
                  <a:extLst>
                    <a:ext uri="{9D8B030D-6E8A-4147-A177-3AD203B41FA5}">
                      <a16:colId xmlns:a16="http://schemas.microsoft.com/office/drawing/2014/main" val="82523989"/>
                    </a:ext>
                  </a:extLst>
                </a:gridCol>
                <a:gridCol w="2482850">
                  <a:extLst>
                    <a:ext uri="{9D8B030D-6E8A-4147-A177-3AD203B41FA5}">
                      <a16:colId xmlns:a16="http://schemas.microsoft.com/office/drawing/2014/main" val="3211310719"/>
                    </a:ext>
                  </a:extLst>
                </a:gridCol>
                <a:gridCol w="2482850">
                  <a:extLst>
                    <a:ext uri="{9D8B030D-6E8A-4147-A177-3AD203B41FA5}">
                      <a16:colId xmlns:a16="http://schemas.microsoft.com/office/drawing/2014/main" val="4160613981"/>
                    </a:ext>
                  </a:extLst>
                </a:gridCol>
              </a:tblGrid>
              <a:tr h="640080">
                <a:tc>
                  <a:txBody>
                    <a:bodyPr/>
                    <a:lstStyle/>
                    <a:p>
                      <a:pPr algn="ctr"/>
                      <a:r>
                        <a:rPr lang="en-US" sz="1600" b="0" dirty="0">
                          <a:latin typeface="+mn-lt"/>
                          <a:cs typeface="Arial" panose="020B0604020202020204" pitchFamily="34" charset="0"/>
                        </a:rPr>
                        <a:t>Title</a:t>
                      </a:r>
                      <a:endParaRPr lang="en-GB" sz="1600" b="0" dirty="0">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mn-lt"/>
                          <a:cs typeface="Arial" panose="020B0604020202020204" pitchFamily="34" charset="0"/>
                        </a:rPr>
                        <a:t>Title</a:t>
                      </a:r>
                      <a:endParaRPr lang="en-GB" sz="1600" b="0" dirty="0">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mn-lt"/>
                          <a:cs typeface="Arial" panose="020B0604020202020204" pitchFamily="34" charset="0"/>
                        </a:rPr>
                        <a:t>Title</a:t>
                      </a:r>
                      <a:endParaRPr lang="en-GB" sz="1600" b="0" dirty="0">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mn-lt"/>
                          <a:cs typeface="Arial" panose="020B0604020202020204" pitchFamily="34" charset="0"/>
                        </a:rPr>
                        <a:t>Title</a:t>
                      </a:r>
                      <a:endParaRPr lang="en-GB" sz="1600" b="0" dirty="0">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30617"/>
                  </a:ext>
                </a:extLst>
              </a:tr>
              <a:tr h="548640">
                <a:tc>
                  <a:txBody>
                    <a:bodyPr/>
                    <a:lstStyle/>
                    <a:p>
                      <a:endParaRPr lang="en-GB" sz="1400" dirty="0">
                        <a:latin typeface="+mn-lt"/>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46274366"/>
                  </a:ext>
                </a:extLst>
              </a:tr>
              <a:tr h="548640">
                <a:tc>
                  <a:txBody>
                    <a:bodyPr/>
                    <a:lstStyle/>
                    <a:p>
                      <a:endParaRPr lang="en-GB" sz="1400" dirty="0">
                        <a:latin typeface="+mn-lt"/>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758271508"/>
                  </a:ext>
                </a:extLst>
              </a:tr>
              <a:tr h="548640">
                <a:tc>
                  <a:txBody>
                    <a:bodyPr/>
                    <a:lstStyle/>
                    <a:p>
                      <a:endParaRPr lang="en-GB" sz="1400" dirty="0">
                        <a:latin typeface="+mn-lt"/>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736384641"/>
                  </a:ext>
                </a:extLst>
              </a:tr>
              <a:tr h="548640">
                <a:tc>
                  <a:txBody>
                    <a:bodyPr/>
                    <a:lstStyle/>
                    <a:p>
                      <a:endParaRPr lang="en-GB" sz="1400" dirty="0">
                        <a:latin typeface="+mn-lt"/>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090935587"/>
                  </a:ext>
                </a:extLst>
              </a:tr>
              <a:tr h="548640">
                <a:tc>
                  <a:txBody>
                    <a:bodyPr/>
                    <a:lstStyle/>
                    <a:p>
                      <a:endParaRPr lang="en-GB" sz="1400" dirty="0">
                        <a:latin typeface="+mn-lt"/>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46909641"/>
                  </a:ext>
                </a:extLst>
              </a:tr>
              <a:tr h="548640">
                <a:tc>
                  <a:txBody>
                    <a:bodyPr/>
                    <a:lstStyle/>
                    <a:p>
                      <a:endParaRPr lang="en-GB" sz="1400" dirty="0">
                        <a:latin typeface="+mn-lt"/>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endParaRPr lang="en-GB" sz="1400" dirty="0">
                        <a:latin typeface="+mn-lt"/>
                      </a:endParaRPr>
                    </a:p>
                  </a:txBody>
                  <a:tcPr anchor="ctr">
                    <a:lnL w="12700" cap="flat" cmpd="sng" algn="ctr">
                      <a:solidFill>
                        <a:schemeClr val="accent2">
                          <a:lumMod val="75000"/>
                        </a:schemeClr>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472044516"/>
                  </a:ext>
                </a:extLst>
              </a:tr>
            </a:tbl>
          </a:graphicData>
        </a:graphic>
      </p:graphicFrame>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Tree>
    <p:extLst>
      <p:ext uri="{BB962C8B-B14F-4D97-AF65-F5344CB8AC3E}">
        <p14:creationId xmlns:p14="http://schemas.microsoft.com/office/powerpoint/2010/main" val="10654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p:txBody>
          <a:bodyPr/>
          <a:lstStyle/>
          <a:p>
            <a:r>
              <a:rPr lang="en-US" dirty="0"/>
              <a:t>Chart</a:t>
            </a:r>
          </a:p>
        </p:txBody>
      </p:sp>
      <p:graphicFrame>
        <p:nvGraphicFramePr>
          <p:cNvPr id="7" name="Chart 6" title="Gross Revenue Placeholder Chart">
            <a:extLst>
              <a:ext uri="{FF2B5EF4-FFF2-40B4-BE49-F238E27FC236}">
                <a16:creationId xmlns:a16="http://schemas.microsoft.com/office/drawing/2014/main" id="{19AEAA04-4840-FB41-B910-5F3570D85F0A}"/>
              </a:ext>
            </a:extLst>
          </p:cNvPr>
          <p:cNvGraphicFramePr/>
          <p:nvPr>
            <p:extLst>
              <p:ext uri="{D42A27DB-BD31-4B8C-83A1-F6EECF244321}">
                <p14:modId xmlns:p14="http://schemas.microsoft.com/office/powerpoint/2010/main" val="654825679"/>
              </p:ext>
            </p:extLst>
          </p:nvPr>
        </p:nvGraphicFramePr>
        <p:xfrm>
          <a:off x="1250950" y="1712075"/>
          <a:ext cx="9690100" cy="444419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11</a:t>
            </a:fld>
            <a:endParaRPr lang="en-US" dirty="0"/>
          </a:p>
        </p:txBody>
      </p:sp>
    </p:spTree>
    <p:extLst>
      <p:ext uri="{BB962C8B-B14F-4D97-AF65-F5344CB8AC3E}">
        <p14:creationId xmlns:p14="http://schemas.microsoft.com/office/powerpoint/2010/main" val="33223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CD37D6-FE32-48E3-A3AD-F07BE6A19FA1}"/>
              </a:ext>
            </a:extLst>
          </p:cNvPr>
          <p:cNvSpPr>
            <a:spLocks noGrp="1"/>
          </p:cNvSpPr>
          <p:nvPr>
            <p:ph type="title"/>
          </p:nvPr>
        </p:nvSpPr>
        <p:spPr>
          <a:xfrm>
            <a:off x="533399" y="3200400"/>
            <a:ext cx="7551057" cy="2859313"/>
          </a:xfrm>
        </p:spPr>
        <p:txBody>
          <a:bodyPr/>
          <a:lstStyle/>
          <a:p>
            <a:r>
              <a:rPr lang="en-US" dirty="0"/>
              <a:t>Quote appears here </a:t>
            </a:r>
            <a:br>
              <a:rPr lang="en-US" dirty="0"/>
            </a:br>
            <a:r>
              <a:rPr lang="en-US" dirty="0"/>
              <a:t>Lorem ipsum dolor sit amet, consectetuer adipiscing elit.” </a:t>
            </a:r>
            <a:br>
              <a:rPr lang="en-US" dirty="0"/>
            </a:br>
            <a:r>
              <a:rPr lang="en-US" sz="2400" dirty="0"/>
              <a:t>- Author</a:t>
            </a:r>
            <a:endParaRPr lang="en-US" dirty="0"/>
          </a:p>
        </p:txBody>
      </p:sp>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Thank You 1</a:t>
            </a:r>
            <a:endParaRPr lang="en-GB" dirty="0"/>
          </a:p>
        </p:txBody>
      </p:sp>
    </p:spTree>
    <p:extLst>
      <p:ext uri="{BB962C8B-B14F-4D97-AF65-F5344CB8AC3E}">
        <p14:creationId xmlns:p14="http://schemas.microsoft.com/office/powerpoint/2010/main" val="42977186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Thank You 2</a:t>
            </a:r>
            <a:endParaRPr lang="en-GB" dirty="0"/>
          </a:p>
        </p:txBody>
      </p:sp>
    </p:spTree>
    <p:extLst>
      <p:ext uri="{BB962C8B-B14F-4D97-AF65-F5344CB8AC3E}">
        <p14:creationId xmlns:p14="http://schemas.microsoft.com/office/powerpoint/2010/main" val="4406968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Customize this Template</a:t>
            </a:r>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
        <p:nvSpPr>
          <p:cNvPr id="3" name="Text Placeholder 2">
            <a:extLst>
              <a:ext uri="{FF2B5EF4-FFF2-40B4-BE49-F238E27FC236}">
                <a16:creationId xmlns:a16="http://schemas.microsoft.com/office/drawing/2014/main" id="{06554A61-D199-469B-AB0C-B68F82B5059F}"/>
              </a:ext>
            </a:extLst>
          </p:cNvPr>
          <p:cNvSpPr>
            <a:spLocks noGrp="1"/>
          </p:cNvSpPr>
          <p:nvPr>
            <p:ph type="body" sz="quarter" idx="13"/>
          </p:nvPr>
        </p:nvSpPr>
        <p:spPr/>
        <p:txBody>
          <a:bodyPr/>
          <a:lstStyle/>
          <a:p>
            <a:r>
              <a:rPr lang="en-US" u="sng" dirty="0">
                <a:hlinkClick r:id="rId2">
                  <a:extLst>
                    <a:ext uri="{A12FA001-AC4F-418D-AE19-62706E023703}">
                      <ahyp:hlinkClr xmlns:ahyp="http://schemas.microsoft.com/office/drawing/2018/hyperlinkcolor" val="tx"/>
                    </a:ext>
                  </a:extLst>
                </a:hlinkClick>
              </a:rPr>
              <a:t>Template Editing Instructions and Feedback</a:t>
            </a:r>
            <a:endParaRPr lang="en-US" u="sng" dirty="0"/>
          </a:p>
        </p:txBody>
      </p:sp>
    </p:spTree>
    <p:extLst>
      <p:ext uri="{BB962C8B-B14F-4D97-AF65-F5344CB8AC3E}">
        <p14:creationId xmlns:p14="http://schemas.microsoft.com/office/powerpoint/2010/main" val="595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444500" y="542925"/>
            <a:ext cx="11214100" cy="535531"/>
          </a:xfrm>
        </p:spPr>
        <p:txBody>
          <a:bodyPr wrap="square" anchor="t">
            <a:normAutofit/>
          </a:bodyPr>
          <a:lstStyle/>
          <a:p>
            <a:r>
              <a:rPr lang="en-US" dirty="0"/>
              <a:t>Land Acknowledgement</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2</a:t>
            </a:fld>
            <a:endParaRPr lang="en-US"/>
          </a:p>
        </p:txBody>
      </p:sp>
      <p:pic>
        <p:nvPicPr>
          <p:cNvPr id="1026" name="Picture 2" descr="1 week + 5,000km to Terrace, BC and home again – Terrace Standard">
            <a:extLst>
              <a:ext uri="{FF2B5EF4-FFF2-40B4-BE49-F238E27FC236}">
                <a16:creationId xmlns:a16="http://schemas.microsoft.com/office/drawing/2014/main" id="{0A06F389-3468-F444-90FF-0643FC7DB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23" b="25246"/>
          <a:stretch/>
        </p:blipFill>
        <p:spPr bwMode="auto">
          <a:xfrm>
            <a:off x="443365" y="1825625"/>
            <a:ext cx="11215235"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CA2AD0-E0E7-CD47-B7BC-D6C13892A99F}"/>
              </a:ext>
            </a:extLst>
          </p:cNvPr>
          <p:cNvSpPr/>
          <p:nvPr/>
        </p:nvSpPr>
        <p:spPr>
          <a:xfrm>
            <a:off x="3221420" y="6174471"/>
            <a:ext cx="6096000" cy="646331"/>
          </a:xfrm>
          <a:prstGeom prst="rect">
            <a:avLst/>
          </a:prstGeom>
        </p:spPr>
        <p:txBody>
          <a:bodyPr>
            <a:spAutoFit/>
          </a:bodyPr>
          <a:lstStyle/>
          <a:p>
            <a:r>
              <a:rPr lang="en-CA" dirty="0"/>
              <a:t>https://</a:t>
            </a:r>
            <a:r>
              <a:rPr lang="en-CA" dirty="0" err="1"/>
              <a:t>www.terracestandard.com</a:t>
            </a:r>
            <a:r>
              <a:rPr lang="en-CA" dirty="0"/>
              <a:t>/travel/1-week-5000km-to-terrace-bc-and-home-again/</a:t>
            </a:r>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03465" y="1484389"/>
            <a:ext cx="5309059" cy="859055"/>
          </a:xfrm>
        </p:spPr>
        <p:txBody>
          <a:bodyPr>
            <a:noAutofit/>
          </a:bodyPr>
          <a:lstStyle/>
          <a:p>
            <a:r>
              <a:rPr lang="en-US" sz="3200" dirty="0"/>
              <a:t>My Personal Assessment Statement</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958701" y="3165124"/>
            <a:ext cx="6803136" cy="3165716"/>
          </a:xfrm>
        </p:spPr>
        <p:txBody>
          <a:bodyPr>
            <a:normAutofit/>
          </a:bodyPr>
          <a:lstStyle/>
          <a:p>
            <a:r>
              <a:rPr lang="en-US" dirty="0"/>
              <a:t>“Assessment can be fulfilled with the greatest success for the students and their teacher when formative assessment is utilized frequently in a safe and inclusive manner. Ensuring that our students reach their personal full potential, we must focus on social-emotional regulation and learning cohesively with assessment practices.”</a:t>
            </a:r>
            <a:endParaRPr lang="en-CA" dirty="0"/>
          </a:p>
          <a:p>
            <a:endParaRPr lang="en-US"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wrap="square" anchor="t">
            <a:normAutofit/>
          </a:bodyPr>
          <a:lstStyle/>
          <a:p>
            <a:r>
              <a:rPr lang="en-US" dirty="0"/>
              <a:t>How did assessment affect me?</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4</a:t>
            </a:fld>
            <a:endParaRPr lang="en-US"/>
          </a:p>
        </p:txBody>
      </p:sp>
      <p:pic>
        <p:nvPicPr>
          <p:cNvPr id="2052" name="Picture 4" descr="Strategies to Reduce Test Anxiety | Academic Success Program | School of  Nursing | LSU Health New Orleans">
            <a:extLst>
              <a:ext uri="{FF2B5EF4-FFF2-40B4-BE49-F238E27FC236}">
                <a16:creationId xmlns:a16="http://schemas.microsoft.com/office/drawing/2014/main" id="{D868CF4E-DE37-3946-B932-A03A5A1D65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2153" y="1147512"/>
            <a:ext cx="5007694" cy="509850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23B0611-2A1A-BE45-9117-D147B5202127}"/>
              </a:ext>
            </a:extLst>
          </p:cNvPr>
          <p:cNvSpPr/>
          <p:nvPr/>
        </p:nvSpPr>
        <p:spPr>
          <a:xfrm>
            <a:off x="3993931" y="6211669"/>
            <a:ext cx="6096000" cy="646331"/>
          </a:xfrm>
          <a:prstGeom prst="rect">
            <a:avLst/>
          </a:prstGeom>
        </p:spPr>
        <p:txBody>
          <a:bodyPr>
            <a:spAutoFit/>
          </a:bodyPr>
          <a:lstStyle/>
          <a:p>
            <a:r>
              <a:rPr lang="en-CA" dirty="0"/>
              <a:t>https://</a:t>
            </a:r>
            <a:r>
              <a:rPr lang="en-CA" dirty="0" err="1"/>
              <a:t>nursing.lsuhsc.edu</a:t>
            </a:r>
            <a:r>
              <a:rPr lang="en-CA" dirty="0"/>
              <a:t>/</a:t>
            </a:r>
            <a:r>
              <a:rPr lang="en-CA" dirty="0" err="1"/>
              <a:t>AcademicSuccessProgram</a:t>
            </a:r>
            <a:r>
              <a:rPr lang="en-CA" dirty="0"/>
              <a:t>/</a:t>
            </a:r>
            <a:r>
              <a:rPr lang="en-CA" dirty="0" err="1"/>
              <a:t>StrategiesTestAnxiety.aspx</a:t>
            </a:r>
            <a:endParaRPr lang="en-CA" dirty="0"/>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IDA ONTARIO</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p:txBody>
          <a:bodyPr/>
          <a:lstStyle/>
          <a:p>
            <a:pPr marL="0" indent="0">
              <a:buNone/>
            </a:pPr>
            <a:endParaRPr lang="en-US" dirty="0"/>
          </a:p>
          <a:p>
            <a:endParaRPr lang="en-US" dirty="0"/>
          </a:p>
        </p:txBody>
      </p:sp>
      <p:pic>
        <p:nvPicPr>
          <p:cNvPr id="3074" name="Picture 2" descr="The International Dyslexia Association Ontario Branch - Promoting literacy  through research, education, and advocacy.™">
            <a:extLst>
              <a:ext uri="{FF2B5EF4-FFF2-40B4-BE49-F238E27FC236}">
                <a16:creationId xmlns:a16="http://schemas.microsoft.com/office/drawing/2014/main" id="{8877481F-E93E-4246-826C-FEB264E96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303" y="1946691"/>
            <a:ext cx="9543393" cy="4016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0EE4458-BC91-EB4D-8CF6-FF4787D7610B}"/>
              </a:ext>
            </a:extLst>
          </p:cNvPr>
          <p:cNvSpPr/>
          <p:nvPr/>
        </p:nvSpPr>
        <p:spPr>
          <a:xfrm>
            <a:off x="3033404" y="6310868"/>
            <a:ext cx="4942443" cy="369332"/>
          </a:xfrm>
          <a:prstGeom prst="rect">
            <a:avLst/>
          </a:prstGeom>
        </p:spPr>
        <p:txBody>
          <a:bodyPr wrap="none">
            <a:spAutoFit/>
          </a:bodyPr>
          <a:lstStyle/>
          <a:p>
            <a:r>
              <a:rPr lang="en-CA" dirty="0"/>
              <a:t>https://</a:t>
            </a:r>
            <a:r>
              <a:rPr lang="en-CA" dirty="0" err="1"/>
              <a:t>www.idaontario.com</a:t>
            </a:r>
            <a:r>
              <a:rPr lang="en-CA" dirty="0"/>
              <a:t>/previous-webinars/</a:t>
            </a:r>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81BE-2600-FE43-B299-3033DC13D18D}"/>
              </a:ext>
            </a:extLst>
          </p:cNvPr>
          <p:cNvSpPr>
            <a:spLocks noGrp="1"/>
          </p:cNvSpPr>
          <p:nvPr>
            <p:ph type="title"/>
          </p:nvPr>
        </p:nvSpPr>
        <p:spPr/>
        <p:txBody>
          <a:bodyPr/>
          <a:lstStyle/>
          <a:p>
            <a:endParaRPr lang="en-CA"/>
          </a:p>
        </p:txBody>
      </p:sp>
      <p:sp>
        <p:nvSpPr>
          <p:cNvPr id="3" name="Slide Number Placeholder 2">
            <a:extLst>
              <a:ext uri="{FF2B5EF4-FFF2-40B4-BE49-F238E27FC236}">
                <a16:creationId xmlns:a16="http://schemas.microsoft.com/office/drawing/2014/main" id="{A1A02E3D-63D8-CB43-AC1F-5F8E7C008F67}"/>
              </a:ext>
            </a:extLst>
          </p:cNvPr>
          <p:cNvSpPr>
            <a:spLocks noGrp="1"/>
          </p:cNvSpPr>
          <p:nvPr>
            <p:ph type="sldNum" sz="quarter" idx="12"/>
          </p:nvPr>
        </p:nvSpPr>
        <p:spPr/>
        <p:txBody>
          <a:bodyPr/>
          <a:lstStyle/>
          <a:p>
            <a:fld id="{C263D6C4-4840-40CC-AC84-17E24B3B7BDE}" type="slidenum">
              <a:rPr lang="en-US" noProof="0" smtClean="0"/>
              <a:pPr/>
              <a:t>6</a:t>
            </a:fld>
            <a:endParaRPr lang="en-US" noProof="0" dirty="0"/>
          </a:p>
        </p:txBody>
      </p:sp>
      <p:sp>
        <p:nvSpPr>
          <p:cNvPr id="4" name="Text Placeholder 3">
            <a:extLst>
              <a:ext uri="{FF2B5EF4-FFF2-40B4-BE49-F238E27FC236}">
                <a16:creationId xmlns:a16="http://schemas.microsoft.com/office/drawing/2014/main" id="{FB59FAAA-26F8-0043-BA02-4C587CAD0BFB}"/>
              </a:ext>
            </a:extLst>
          </p:cNvPr>
          <p:cNvSpPr>
            <a:spLocks noGrp="1"/>
          </p:cNvSpPr>
          <p:nvPr>
            <p:ph type="body" idx="1"/>
          </p:nvPr>
        </p:nvSpPr>
        <p:spPr/>
        <p:txBody>
          <a:bodyPr/>
          <a:lstStyle/>
          <a:p>
            <a:endParaRPr lang="en-CA"/>
          </a:p>
        </p:txBody>
      </p:sp>
      <p:sp>
        <p:nvSpPr>
          <p:cNvPr id="5" name="Text Placeholder 4">
            <a:extLst>
              <a:ext uri="{FF2B5EF4-FFF2-40B4-BE49-F238E27FC236}">
                <a16:creationId xmlns:a16="http://schemas.microsoft.com/office/drawing/2014/main" id="{F4721D68-80B2-5049-9B91-289D871BD838}"/>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070EAE09-F1AD-9F46-8E03-5B759568A269}"/>
              </a:ext>
            </a:extLst>
          </p:cNvPr>
          <p:cNvSpPr>
            <a:spLocks noGrp="1"/>
          </p:cNvSpPr>
          <p:nvPr>
            <p:ph sz="half" idx="2"/>
          </p:nvPr>
        </p:nvSpPr>
        <p:spPr/>
        <p:txBody>
          <a:bodyPr/>
          <a:lstStyle/>
          <a:p>
            <a:endParaRPr lang="en-CA"/>
          </a:p>
        </p:txBody>
      </p:sp>
      <p:sp>
        <p:nvSpPr>
          <p:cNvPr id="7" name="Content Placeholder 6">
            <a:extLst>
              <a:ext uri="{FF2B5EF4-FFF2-40B4-BE49-F238E27FC236}">
                <a16:creationId xmlns:a16="http://schemas.microsoft.com/office/drawing/2014/main" id="{0F79C379-7097-9643-A918-B8332E17CDD8}"/>
              </a:ext>
            </a:extLst>
          </p:cNvPr>
          <p:cNvSpPr>
            <a:spLocks noGrp="1"/>
          </p:cNvSpPr>
          <p:nvPr>
            <p:ph sz="quarter" idx="4"/>
          </p:nvPr>
        </p:nvSpPr>
        <p:spPr/>
        <p:txBody>
          <a:bodyPr/>
          <a:lstStyle/>
          <a:p>
            <a:endParaRPr lang="en-CA"/>
          </a:p>
        </p:txBody>
      </p:sp>
      <p:pic>
        <p:nvPicPr>
          <p:cNvPr id="4098" name="Picture 2" descr="IDA Ontario event recordings - The International Dyslexia Association  Ontario Branch">
            <a:extLst>
              <a:ext uri="{FF2B5EF4-FFF2-40B4-BE49-F238E27FC236}">
                <a16:creationId xmlns:a16="http://schemas.microsoft.com/office/drawing/2014/main" id="{FEB88A7C-F1AA-3A4A-8794-4B3214AAC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4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1716223" y="1875337"/>
            <a:ext cx="8759553" cy="1754326"/>
          </a:xfrm>
        </p:spPr>
        <p:txBody>
          <a:bodyPr/>
          <a:lstStyle/>
          <a:p>
            <a:pPr algn="ctr"/>
            <a:r>
              <a:rPr lang="en-US" sz="6000" dirty="0"/>
              <a:t>My Work Experience with Dyslexic Students</a:t>
            </a:r>
          </a:p>
        </p:txBody>
      </p:sp>
      <p:sp>
        <p:nvSpPr>
          <p:cNvPr id="2" name="Slide Number Placeholder 1">
            <a:extLst>
              <a:ext uri="{FF2B5EF4-FFF2-40B4-BE49-F238E27FC236}">
                <a16:creationId xmlns:a16="http://schemas.microsoft.com/office/drawing/2014/main" id="{CC1F11E7-EDE5-4119-BA64-4FC57C285D19}"/>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
        <p:nvSpPr>
          <p:cNvPr id="34" name="TextBox 33">
            <a:extLst>
              <a:ext uri="{FF2B5EF4-FFF2-40B4-BE49-F238E27FC236}">
                <a16:creationId xmlns:a16="http://schemas.microsoft.com/office/drawing/2014/main" id="{6ECDA69B-0AE9-094A-B9D5-8B9A08F5F487}"/>
              </a:ext>
            </a:extLst>
          </p:cNvPr>
          <p:cNvSpPr txBox="1"/>
          <p:nvPr/>
        </p:nvSpPr>
        <p:spPr>
          <a:xfrm>
            <a:off x="3744685" y="4415245"/>
            <a:ext cx="4702629" cy="646331"/>
          </a:xfrm>
          <a:prstGeom prst="rect">
            <a:avLst/>
          </a:prstGeom>
          <a:noFill/>
        </p:spPr>
        <p:txBody>
          <a:bodyPr wrap="square" rtlCol="0">
            <a:spAutoFit/>
          </a:bodyPr>
          <a:lstStyle/>
          <a:p>
            <a:r>
              <a:rPr lang="en-CA" sz="3600" dirty="0">
                <a:solidFill>
                  <a:schemeClr val="bg1"/>
                </a:solidFill>
              </a:rPr>
              <a:t>Grade Nine: Literacy </a:t>
            </a:r>
          </a:p>
        </p:txBody>
      </p:sp>
    </p:spTree>
    <p:extLst>
      <p:ext uri="{BB962C8B-B14F-4D97-AF65-F5344CB8AC3E}">
        <p14:creationId xmlns:p14="http://schemas.microsoft.com/office/powerpoint/2010/main" val="38921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Content Title 03</a:t>
            </a:r>
          </a:p>
        </p:txBody>
      </p:sp>
      <p:pic>
        <p:nvPicPr>
          <p:cNvPr id="20" name="Picture Placeholder 19" descr="Triangular pattern design with dimension">
            <a:extLst>
              <a:ext uri="{FF2B5EF4-FFF2-40B4-BE49-F238E27FC236}">
                <a16:creationId xmlns:a16="http://schemas.microsoft.com/office/drawing/2014/main" id="{3DCA2B8E-64D3-7645-8DEB-688ED5756F5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p:pic>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p:txBody>
          <a:bodyPr/>
          <a:lstStyle/>
          <a:p>
            <a:r>
              <a:rPr lang="en-US" dirty="0"/>
              <a:t>Caption01 appears here</a:t>
            </a:r>
          </a:p>
        </p:txBody>
      </p:sp>
      <p:sp>
        <p:nvSpPr>
          <p:cNvPr id="21" name="Text Placeholder 20">
            <a:extLst>
              <a:ext uri="{FF2B5EF4-FFF2-40B4-BE49-F238E27FC236}">
                <a16:creationId xmlns:a16="http://schemas.microsoft.com/office/drawing/2014/main" id="{1B8F0371-4F69-4131-91BF-9AB99E6EE89B}"/>
              </a:ext>
            </a:extLst>
          </p:cNvPr>
          <p:cNvSpPr>
            <a:spLocks noGrp="1"/>
          </p:cNvSpPr>
          <p:nvPr>
            <p:ph type="body" sz="quarter" idx="20"/>
          </p:nvPr>
        </p:nvSpPr>
        <p:spPr/>
        <p:txBody>
          <a:bodyPr/>
          <a:lstStyle/>
          <a:p>
            <a:r>
              <a:rPr lang="en-US" dirty="0"/>
              <a:t>Caption03 appears here</a:t>
            </a:r>
          </a:p>
        </p:txBody>
      </p:sp>
      <p:sp>
        <p:nvSpPr>
          <p:cNvPr id="22" name="Text Placeholder 21">
            <a:extLst>
              <a:ext uri="{FF2B5EF4-FFF2-40B4-BE49-F238E27FC236}">
                <a16:creationId xmlns:a16="http://schemas.microsoft.com/office/drawing/2014/main" id="{78CACAF1-61EA-4605-A8FE-2EEE752B49FF}"/>
              </a:ext>
            </a:extLst>
          </p:cNvPr>
          <p:cNvSpPr>
            <a:spLocks noGrp="1"/>
          </p:cNvSpPr>
          <p:nvPr>
            <p:ph type="body" sz="quarter" idx="21"/>
          </p:nvPr>
        </p:nvSpPr>
        <p:spPr/>
        <p:txBody>
          <a:bodyPr/>
          <a:lstStyle/>
          <a:p>
            <a:r>
              <a:rPr lang="en-US" dirty="0"/>
              <a:t>Caption04 appears here</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Tree>
    <p:extLst>
      <p:ext uri="{BB962C8B-B14F-4D97-AF65-F5344CB8AC3E}">
        <p14:creationId xmlns:p14="http://schemas.microsoft.com/office/powerpoint/2010/main" val="451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Content Title 04</a:t>
            </a:r>
          </a:p>
        </p:txBody>
      </p:sp>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352575"/>
            <a:ext cx="12192002" cy="2289897"/>
          </a:xfrm>
        </p:spPr>
      </p:pic>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p:txBody>
          <a:bodyPr/>
          <a:lstStyle/>
          <a:p>
            <a:r>
              <a:rPr lang="en-US" dirty="0"/>
              <a:t>Lorem ipsum dolor sit amet, consectetuer adipiscing elit. Maecenas porttitor congue massa. Fusce posuere, magna sed pulvinar ultricies, purus lectus malesuada libero, sit amet commodo magna eros quis urna. Nunc viverra imperdiet enim. Fusce est. Vivamus a tellus.</a:t>
            </a:r>
          </a:p>
          <a:p>
            <a:r>
              <a:rPr lang="en-US" dirty="0"/>
              <a:t>Pellentesque habitant morbi tristique senectus et netus et malesuada fames ac turpis egestas. Proin pharetra nonummy pede. Mauris et orci.</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9</a:t>
            </a:fld>
            <a:endParaRPr lang="en-US" dirty="0"/>
          </a:p>
        </p:txBody>
      </p:sp>
    </p:spTree>
    <p:extLst>
      <p:ext uri="{BB962C8B-B14F-4D97-AF65-F5344CB8AC3E}">
        <p14:creationId xmlns:p14="http://schemas.microsoft.com/office/powerpoint/2010/main" val="6631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731</TotalTime>
  <Words>271</Words>
  <Application>Microsoft Macintosh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Trade Gothic LT Pro</vt:lpstr>
      <vt:lpstr>Trebuchet MS</vt:lpstr>
      <vt:lpstr>Office Theme</vt:lpstr>
      <vt:lpstr>  421 Summative Presentation: Assessment Practices for Diverse Learners  *Specifically, those with dyslexia* </vt:lpstr>
      <vt:lpstr>Land Acknowledgement</vt:lpstr>
      <vt:lpstr>My Personal Assessment Statement</vt:lpstr>
      <vt:lpstr>How did assessment affect me?</vt:lpstr>
      <vt:lpstr>IDA ONTARIO</vt:lpstr>
      <vt:lpstr>PowerPoint Presentation</vt:lpstr>
      <vt:lpstr>My Work Experience with Dyslexic Students</vt:lpstr>
      <vt:lpstr>Content Title 03</vt:lpstr>
      <vt:lpstr>Content Title 04</vt:lpstr>
      <vt:lpstr>Table</vt:lpstr>
      <vt:lpstr>Chart</vt:lpstr>
      <vt:lpstr>Quote appears here  Lorem ipsum dolor sit amet, consectetuer adipiscing elit.”  - Author</vt:lpstr>
      <vt:lpstr>Thank You 1</vt:lpstr>
      <vt:lpstr>Thank You 2</vt:lpstr>
      <vt:lpstr>Customize this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421 Summative Presentation: Assessment Practices for Diverse Learners  *Specifically, those with dyslexia* </dc:title>
  <dc:creator>Emily Barron</dc:creator>
  <cp:lastModifiedBy>Emily Barron</cp:lastModifiedBy>
  <cp:revision>1</cp:revision>
  <dcterms:created xsi:type="dcterms:W3CDTF">2022-04-05T04:51:31Z</dcterms:created>
  <dcterms:modified xsi:type="dcterms:W3CDTF">2022-04-05T17:02:43Z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