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Slab"/>
      <p:regular r:id="rId15"/>
      <p:bold r:id="rId16"/>
    </p:embeddedFon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Slab-regular.fntdata"/><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font" Target="fonts/RobotoSlab-bold.fntdata"/><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eace53976a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eace53976a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eace53976a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eace53976a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eace53976a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eace53976a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eace53976a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eace53976a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eace53976a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eace53976a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eace53976a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eace53976a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eace53976a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eace53976a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eace53976a_0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eace53976a_0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youtube.com/watch?v=VGrMTVODe5Q" TargetMode="Externa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POETRY </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GRADE 7 ENGLISH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is poetry? </a:t>
            </a:r>
            <a:endParaRPr/>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Literature that evokes a concentrated imaginative </a:t>
            </a:r>
            <a:r>
              <a:rPr lang="en"/>
              <a:t>awareness of experience or a specific emotional response through language chosen and arranged for its meaning, sound and rhythm.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Types of Poetry </a:t>
            </a:r>
            <a:endParaRPr/>
          </a:p>
        </p:txBody>
      </p:sp>
      <p:sp>
        <p:nvSpPr>
          <p:cNvPr id="76" name="Google Shape;76;p1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Narrative</a:t>
            </a:r>
            <a:endParaRPr/>
          </a:p>
          <a:p>
            <a:pPr indent="-342900" lvl="0" marL="457200" rtl="0" algn="l">
              <a:spcBef>
                <a:spcPts val="0"/>
              </a:spcBef>
              <a:spcAft>
                <a:spcPts val="0"/>
              </a:spcAft>
              <a:buSzPts val="1800"/>
              <a:buAutoNum type="arabicPeriod"/>
            </a:pPr>
            <a:r>
              <a:rPr lang="en"/>
              <a:t>Dramatic</a:t>
            </a:r>
            <a:endParaRPr/>
          </a:p>
          <a:p>
            <a:pPr indent="-342900" lvl="0" marL="457200" rtl="0" algn="l">
              <a:spcBef>
                <a:spcPts val="0"/>
              </a:spcBef>
              <a:spcAft>
                <a:spcPts val="0"/>
              </a:spcAft>
              <a:buSzPts val="1800"/>
              <a:buAutoNum type="arabicPeriod"/>
            </a:pPr>
            <a:r>
              <a:rPr lang="en"/>
              <a:t>Lyrical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Dramatic Poetry</a:t>
            </a:r>
            <a:endParaRPr/>
          </a:p>
        </p:txBody>
      </p:sp>
      <p:sp>
        <p:nvSpPr>
          <p:cNvPr id="82" name="Google Shape;82;p1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Dramatic poetry is written in verses to be recited out loud or to be acted out (for example, Shakespeare). </a:t>
            </a:r>
            <a:endParaRPr/>
          </a:p>
          <a:p>
            <a:pPr indent="0" lvl="0" marL="0" rtl="0" algn="l">
              <a:spcBef>
                <a:spcPts val="1200"/>
              </a:spcBef>
              <a:spcAft>
                <a:spcPts val="1200"/>
              </a:spcAft>
              <a:buNone/>
            </a:pPr>
            <a:r>
              <a:rPr lang="en"/>
              <a:t>Can be presented as long speeches, </a:t>
            </a:r>
            <a:r>
              <a:rPr lang="en"/>
              <a:t>monologues</a:t>
            </a:r>
            <a:r>
              <a:rPr lang="en"/>
              <a:t>, and uses a meter pattern (rhyming).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Narrative Poetry</a:t>
            </a:r>
            <a:endParaRPr/>
          </a:p>
        </p:txBody>
      </p:sp>
      <p:sp>
        <p:nvSpPr>
          <p:cNvPr id="88" name="Google Shape;88;p1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Narrative poetry tells a story through verse. Typically, they have follow the same sort of structure as a novel or a short story, including a plot or storyline, characters, and a setting.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Lyrical Poetry </a:t>
            </a:r>
            <a:endParaRPr/>
          </a:p>
        </p:txBody>
      </p:sp>
      <p:sp>
        <p:nvSpPr>
          <p:cNvPr id="94" name="Google Shape;94;p1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Lyric poems are usually </a:t>
            </a:r>
            <a:r>
              <a:rPr lang="en"/>
              <a:t>very</a:t>
            </a:r>
            <a:r>
              <a:rPr lang="en"/>
              <a:t> short and have song-like qualities. They express the writer’s emotions and personal feelings.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Elements of Poetry</a:t>
            </a:r>
            <a:endParaRPr/>
          </a:p>
        </p:txBody>
      </p:sp>
      <p:sp>
        <p:nvSpPr>
          <p:cNvPr id="100" name="Google Shape;100;p1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Voice</a:t>
            </a:r>
            <a:endParaRPr/>
          </a:p>
          <a:p>
            <a:pPr indent="-342900" lvl="0" marL="457200" rtl="0" algn="l">
              <a:spcBef>
                <a:spcPts val="0"/>
              </a:spcBef>
              <a:spcAft>
                <a:spcPts val="0"/>
              </a:spcAft>
              <a:buSzPts val="1800"/>
              <a:buAutoNum type="arabicPeriod"/>
            </a:pPr>
            <a:r>
              <a:rPr lang="en"/>
              <a:t>Diction</a:t>
            </a:r>
            <a:endParaRPr/>
          </a:p>
          <a:p>
            <a:pPr indent="-342900" lvl="0" marL="457200" rtl="0" algn="l">
              <a:spcBef>
                <a:spcPts val="0"/>
              </a:spcBef>
              <a:spcAft>
                <a:spcPts val="0"/>
              </a:spcAft>
              <a:buSzPts val="1800"/>
              <a:buAutoNum type="arabicPeriod"/>
            </a:pPr>
            <a:r>
              <a:rPr lang="en"/>
              <a:t>Imagery</a:t>
            </a:r>
            <a:endParaRPr/>
          </a:p>
          <a:p>
            <a:pPr indent="-342900" lvl="0" marL="457200" rtl="0" algn="l">
              <a:spcBef>
                <a:spcPts val="0"/>
              </a:spcBef>
              <a:spcAft>
                <a:spcPts val="0"/>
              </a:spcAft>
              <a:buSzPts val="1800"/>
              <a:buAutoNum type="arabicPeriod"/>
            </a:pPr>
            <a:r>
              <a:rPr lang="en"/>
              <a:t>Figures of Speech</a:t>
            </a:r>
            <a:endParaRPr/>
          </a:p>
          <a:p>
            <a:pPr indent="-342900" lvl="0" marL="457200" rtl="0" algn="l">
              <a:spcBef>
                <a:spcPts val="0"/>
              </a:spcBef>
              <a:spcAft>
                <a:spcPts val="0"/>
              </a:spcAft>
              <a:buSzPts val="1800"/>
              <a:buAutoNum type="arabicPeriod"/>
            </a:pPr>
            <a:r>
              <a:rPr lang="en"/>
              <a:t>Symbolism</a:t>
            </a:r>
            <a:endParaRPr/>
          </a:p>
          <a:p>
            <a:pPr indent="-342900" lvl="0" marL="457200" rtl="0" algn="l">
              <a:spcBef>
                <a:spcPts val="0"/>
              </a:spcBef>
              <a:spcAft>
                <a:spcPts val="0"/>
              </a:spcAft>
              <a:buSzPts val="1800"/>
              <a:buAutoNum type="arabicPeriod"/>
            </a:pPr>
            <a:r>
              <a:rPr lang="en"/>
              <a:t>Syntax</a:t>
            </a:r>
            <a:endParaRPr/>
          </a:p>
          <a:p>
            <a:pPr indent="-342900" lvl="0" marL="457200" rtl="0" algn="l">
              <a:spcBef>
                <a:spcPts val="0"/>
              </a:spcBef>
              <a:spcAft>
                <a:spcPts val="0"/>
              </a:spcAft>
              <a:buSzPts val="1800"/>
              <a:buAutoNum type="arabicPeriod"/>
            </a:pPr>
            <a:r>
              <a:rPr lang="en"/>
              <a:t>Sound</a:t>
            </a:r>
            <a:endParaRPr/>
          </a:p>
          <a:p>
            <a:pPr indent="-342900" lvl="0" marL="457200" rtl="0" algn="l">
              <a:spcBef>
                <a:spcPts val="0"/>
              </a:spcBef>
              <a:spcAft>
                <a:spcPts val="0"/>
              </a:spcAft>
              <a:buSzPts val="1800"/>
              <a:buAutoNum type="arabicPeriod"/>
            </a:pPr>
            <a:r>
              <a:rPr lang="en"/>
              <a:t>Rhythm (meter)</a:t>
            </a:r>
            <a:endParaRPr/>
          </a:p>
          <a:p>
            <a:pPr indent="-342900" lvl="0" marL="457200" rtl="0" algn="l">
              <a:spcBef>
                <a:spcPts val="0"/>
              </a:spcBef>
              <a:spcAft>
                <a:spcPts val="0"/>
              </a:spcAft>
              <a:buSzPts val="1800"/>
              <a:buAutoNum type="arabicPeriod"/>
            </a:pPr>
            <a:r>
              <a:rPr lang="en"/>
              <a:t>Structure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Qualities of Poetry </a:t>
            </a:r>
            <a:endParaRPr/>
          </a:p>
        </p:txBody>
      </p:sp>
      <p:sp>
        <p:nvSpPr>
          <p:cNvPr id="106" name="Google Shape;106;p2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-Creativity</a:t>
            </a:r>
            <a:endParaRPr/>
          </a:p>
          <a:p>
            <a:pPr indent="0" lvl="0" marL="0" rtl="0" algn="l">
              <a:spcBef>
                <a:spcPts val="1200"/>
              </a:spcBef>
              <a:spcAft>
                <a:spcPts val="0"/>
              </a:spcAft>
              <a:buNone/>
            </a:pPr>
            <a:r>
              <a:rPr lang="en"/>
              <a:t>-Imaginative</a:t>
            </a:r>
            <a:endParaRPr/>
          </a:p>
          <a:p>
            <a:pPr indent="0" lvl="0" marL="0" rtl="0" algn="l">
              <a:spcBef>
                <a:spcPts val="1200"/>
              </a:spcBef>
              <a:spcAft>
                <a:spcPts val="0"/>
              </a:spcAft>
              <a:buNone/>
            </a:pPr>
            <a:r>
              <a:rPr lang="en"/>
              <a:t>-Descriptive</a:t>
            </a:r>
            <a:endParaRPr/>
          </a:p>
          <a:p>
            <a:pPr indent="0" lvl="0" marL="0" rtl="0" algn="l">
              <a:spcBef>
                <a:spcPts val="1200"/>
              </a:spcBef>
              <a:spcAft>
                <a:spcPts val="0"/>
              </a:spcAft>
              <a:buNone/>
            </a:pPr>
            <a:r>
              <a:rPr lang="en"/>
              <a:t>-Real Meaning </a:t>
            </a:r>
            <a:endParaRPr/>
          </a:p>
          <a:p>
            <a:pPr indent="0" lvl="0" marL="0" rtl="0" algn="l">
              <a:spcBef>
                <a:spcPts val="1200"/>
              </a:spcBef>
              <a:spcAft>
                <a:spcPts val="1200"/>
              </a:spcAft>
              <a:buNone/>
            </a:pPr>
            <a:r>
              <a:rPr lang="en"/>
              <a:t>-Provokes Thought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Poetry in Daily Life </a:t>
            </a:r>
            <a:endParaRPr/>
          </a:p>
        </p:txBody>
      </p:sp>
      <p:sp>
        <p:nvSpPr>
          <p:cNvPr id="112" name="Google Shape;112;p2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Write down three examples of rhymes that you hear. </a:t>
            </a:r>
            <a:endParaRPr/>
          </a:p>
        </p:txBody>
      </p:sp>
      <p:pic>
        <p:nvPicPr>
          <p:cNvPr descr="Note: Don't Forget to Like and Subscribe for new content every single day and hit the notification bell to be notify when every content is being published by me&#10;&#10;Hope You Enjoy The Video&#10;&#10;Wallpaper:https://unsplash.com/s/photos/clouds&#10;OriginalMusicVideo:https://youtu.be/VUjdiDeJ0xg&#10; &#10;Full Lyrics Of &#10;Dynamite-&#10;&#10;I throw my hands up in the air sometimes&#10;Saying AYO! Gotta let go!&#10;I wanna celebrate and live my life&#10;Saying AYO! Baby, let's go!&#10;&#10;I came to dance, dance, dance, dance&#10;I hit the floor 'cause that's my plans, plans, plans, plans&#10;I'm wearing all my favorite brands, brands, brands, brands&#10;Give me some space for both my hands, hands, hands, hands&#10;&#10;Yeah, yeah&#10;&#10;'Cause it goes on and on and on...&#10;And it goes on and on and on...&#10;&#10;Yeah!&#10;&#10;I throw my hands up in the air sometimes&#10;Saying AYO! Gotta let go!&#10;I wanna celebrate and live my life&#10;Saying AYO! Baby, let's go!&#10;&#10;'Cause we gon' rock this club&#10;We gon' go all night&#10;We gon' light it up&#10;Like it's dynamite!&#10;'Cause I told you once&#10;Now I told you twice&#10;We gon' light it up&#10;Like it's dynamite!&#10;&#10;I came to move, move, move, move&#10;Get out the way of me and my crew, crew, crew, crew&#10;I'm in the club so I'm gonna do, do, do, do&#10;Just what the fuck, came here to do, do, do, do&#10;&#10;Yeah, yeah&#10;&#10;'Cause it goes on and on and on...&#10;And it goes on and on and on...&#10;&#10;Yeah!&#10;&#10;I throw my hands up in the air sometimes&#10;Saying AYO! Gotta let go!&#10;I wanna celebrate and live my life&#10;Saying AYO! Baby, let's go!&#10;&#10;'Cause we gon' rock this club&#10;We gon' go all night&#10;We gon' light it up&#10;Like it's dynamite!&#10;'Cause I told you once&#10;Now I told you twice&#10;We gon' light it up&#10;Like it's dynamite!&#10;&#10;I'm gonna take it all&#10;I, I'm gonna be the last one standing&#10;Higher over all&#10;I, I'm gonna be the last one landing&#10;'Cause I, I, I believe it&#10;And I, I, I, I just want it all...&#10;I just want it all...&#10;I'm gonna put my hands in the air!&#10;Hands, hands in the air!&#10;Put your hands in the air!&#10;&#10;I throw my hands up in the air sometimes&#10;Saying AYO! Gotta let go!&#10;I wanna celebrate and live my life&#10;Saying AYO! Baby, let's go!&#10;&#10;'Cause we gon' rock this club&#10;We gon' go all night&#10;We gon' light it up&#10;Like it's dynamite!&#10;'Cause I told you once&#10;Now I told you twice&#10;We gon' light it up&#10;Like it's dynamite!&#10;&#10;FAIR USE DISCLAIMER:&#10;&#10;Copyright Disclaimer under section 107 of the Copyright Act 1976, allowance is made for “fair use” for purposes such as criticism, comment, news reporting, teaching, scholarship, education and research. Fair use is a use permitted by copyright statute that might otherwise be infringing. Non-profit, Educational or personal use tips the balance in favor of fair use&#10;&quot;Fair Use&quot; Guidelines: https://www.multiplechronicconditions.org/fair-use-act-disclaimer#:~:text=Copyright%20Disclaimer%20under%20section%20107,that%20might%20otherwise%20be%20infringing." id="113" name="Google Shape;113;p21" title="Taio Cruz-Dynamite (Lyrics Video)">
            <a:hlinkClick r:id="rId3"/>
          </p:cNvPr>
          <p:cNvPicPr preferRelativeResize="0"/>
          <p:nvPr/>
        </p:nvPicPr>
        <p:blipFill>
          <a:blip r:embed="rId4">
            <a:alphaModFix/>
          </a:blip>
          <a:stretch>
            <a:fillRect/>
          </a:stretch>
        </p:blipFill>
        <p:spPr>
          <a:xfrm>
            <a:off x="2756625" y="1938600"/>
            <a:ext cx="4168625" cy="3126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